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9"/>
  </p:notesMasterIdLst>
  <p:sldIdLst>
    <p:sldId id="256" r:id="rId2"/>
    <p:sldId id="300" r:id="rId3"/>
    <p:sldId id="297" r:id="rId4"/>
    <p:sldId id="2096975655" r:id="rId5"/>
    <p:sldId id="2096975663" r:id="rId6"/>
    <p:sldId id="550" r:id="rId7"/>
    <p:sldId id="376" r:id="rId8"/>
    <p:sldId id="377" r:id="rId9"/>
    <p:sldId id="296" r:id="rId10"/>
    <p:sldId id="367" r:id="rId11"/>
    <p:sldId id="368" r:id="rId12"/>
    <p:sldId id="370" r:id="rId13"/>
    <p:sldId id="375" r:id="rId14"/>
    <p:sldId id="371" r:id="rId15"/>
    <p:sldId id="287" r:id="rId16"/>
    <p:sldId id="373" r:id="rId17"/>
    <p:sldId id="369" r:id="rId18"/>
    <p:sldId id="289" r:id="rId19"/>
    <p:sldId id="290" r:id="rId20"/>
    <p:sldId id="379" r:id="rId21"/>
    <p:sldId id="981" r:id="rId22"/>
    <p:sldId id="291" r:id="rId23"/>
    <p:sldId id="2096975659" r:id="rId24"/>
    <p:sldId id="285" r:id="rId25"/>
    <p:sldId id="283" r:id="rId26"/>
    <p:sldId id="284" r:id="rId27"/>
    <p:sldId id="2096975658" r:id="rId28"/>
    <p:sldId id="2096975652" r:id="rId29"/>
    <p:sldId id="2096975660" r:id="rId30"/>
    <p:sldId id="299" r:id="rId31"/>
    <p:sldId id="381" r:id="rId32"/>
    <p:sldId id="293" r:id="rId33"/>
    <p:sldId id="294" r:id="rId34"/>
    <p:sldId id="295" r:id="rId35"/>
    <p:sldId id="2096975661" r:id="rId36"/>
    <p:sldId id="2096975662" r:id="rId37"/>
    <p:sldId id="37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7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Stile chiaro 3 - Color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0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5361C-67C9-4D3F-A475-2ACFAF05E265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DC694-A4DE-409F-9348-990868AFAF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2674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20B0604020202020204" pitchFamily="34" charset="0"/>
              <a:buNone/>
            </a:pPr>
            <a:r>
              <a:rPr lang="en-GB"/>
              <a:t>[This slide is animated]</a:t>
            </a:r>
          </a:p>
          <a:p>
            <a:pPr marL="171450" indent="-171450">
              <a:buFont typeface="Wingdings" panose="020B0604020202020204" pitchFamily="34" charset="0"/>
              <a:buChar char="§"/>
            </a:pPr>
            <a:r>
              <a:rPr lang="en-GB"/>
              <a:t>Obesity can lead to multiple complications, affecting many organs</a:t>
            </a:r>
            <a:endParaRPr lang="en-US"/>
          </a:p>
          <a:p>
            <a:pPr marL="171450" indent="-171450">
              <a:buFont typeface="Wingdings" panose="020B0604020202020204" pitchFamily="34" charset="0"/>
              <a:buChar char="§"/>
            </a:pPr>
            <a:r>
              <a:rPr lang="en-GB"/>
              <a:t>There are more than 229 complications associated with obesity, impacting every organ system and medical specialty </a:t>
            </a:r>
          </a:p>
          <a:p>
            <a:pPr marL="171450" indent="-171450">
              <a:buFont typeface="Wingdings" panose="020B0604020202020204" pitchFamily="34" charset="0"/>
              <a:buChar char="§"/>
            </a:pPr>
            <a:r>
              <a:rPr lang="en-GB"/>
              <a:t>The majority of these complications are strongly supported by evidence from published articles </a:t>
            </a:r>
          </a:p>
          <a:p>
            <a:endParaRPr lang="en-GB"/>
          </a:p>
          <a:p>
            <a:r>
              <a:rPr lang="en-GB" b="1"/>
              <a:t>References:</a:t>
            </a:r>
          </a:p>
          <a:p>
            <a:pPr marL="171450" indent="-171450">
              <a:buChar char="•"/>
            </a:pPr>
            <a:r>
              <a:rPr lang="en-US"/>
              <a:t>Horn et al. What is clinically relevant weight loss for your patients and how can it be achieved? A narrative review. </a:t>
            </a:r>
            <a:r>
              <a:rPr lang="en-GB"/>
              <a:t>Postgrad Med 2022;134(4):359–75.</a:t>
            </a:r>
            <a:endParaRPr lang="en-GB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330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DC694-A4DE-409F-9348-990868AFAF5F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3170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7574C-18FA-416A-8481-BE690CD3CB5D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BE9B-4095-4927-8959-6A672BFA8F8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7564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7574C-18FA-416A-8481-BE690CD3CB5D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BE9B-4095-4927-8959-6A672BFA8F8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2366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7574C-18FA-416A-8481-BE690CD3CB5D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BE9B-4095-4927-8959-6A672BFA8F8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0703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FBA9E-C030-444A-9468-E2FEE5B115AE}" type="datetime3">
              <a:rPr lang="en-US" smtClean="0"/>
              <a:t>21 March 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D1BF59D-D728-4475-A970-AD382B7F55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GB" sz="800" i="1" dirty="0">
                <a:solidFill>
                  <a:schemeClr val="accent6"/>
                </a:solidFill>
              </a:defRPr>
            </a:lvl1pPr>
          </a:lstStyle>
          <a:p>
            <a:pPr marL="269993" lvl="0" indent="-269993" defTabSz="914400"/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46679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7574C-18FA-416A-8481-BE690CD3CB5D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BE9B-4095-4927-8959-6A672BFA8F8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98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7574C-18FA-416A-8481-BE690CD3CB5D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BE9B-4095-4927-8959-6A672BFA8F8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6873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7574C-18FA-416A-8481-BE690CD3CB5D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BE9B-4095-4927-8959-6A672BFA8F8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5544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7574C-18FA-416A-8481-BE690CD3CB5D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BE9B-4095-4927-8959-6A672BFA8F8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442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7574C-18FA-416A-8481-BE690CD3CB5D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BE9B-4095-4927-8959-6A672BFA8F8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947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7574C-18FA-416A-8481-BE690CD3CB5D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BE9B-4095-4927-8959-6A672BFA8F8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2994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7574C-18FA-416A-8481-BE690CD3CB5D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BE9B-4095-4927-8959-6A672BFA8F8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596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7574C-18FA-416A-8481-BE690CD3CB5D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4BE9B-4095-4927-8959-6A672BFA8F8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6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7574C-18FA-416A-8481-BE690CD3CB5D}" type="datetimeFigureOut">
              <a:rPr lang="it-IT" smtClean="0"/>
              <a:t>21/03/2024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4BE9B-4095-4927-8959-6A672BFA8F8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95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magine che contiene Mongolfiera, aeromobile, pallone, trasporto&#10;&#10;Descrizione generata automaticamente">
            <a:extLst>
              <a:ext uri="{FF2B5EF4-FFF2-40B4-BE49-F238E27FC236}">
                <a16:creationId xmlns:a16="http://schemas.microsoft.com/office/drawing/2014/main" id="{D7DB05B5-91AD-1208-A005-B86A72234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t="9091" r="2271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F2E5E-C63E-4184-91A4-403252128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139" y="508397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it-IT" sz="4400" dirty="0"/>
              <a:t>I numeri dell’obesità oggi e le ricadute socio-sanitarie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FAEC5F2-A82B-6AB8-E9AE-10724937E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it-IT" sz="2000" dirty="0"/>
              <a:t>Simona Bo</a:t>
            </a:r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5C586F-A153-4827-863E-7F5903C58781}"/>
              </a:ext>
            </a:extLst>
          </p:cNvPr>
          <p:cNvSpPr txBox="1"/>
          <p:nvPr/>
        </p:nvSpPr>
        <p:spPr>
          <a:xfrm>
            <a:off x="38649" y="2158863"/>
            <a:ext cx="11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alcune</a:t>
            </a:r>
          </a:p>
        </p:txBody>
      </p:sp>
      <p:cxnSp>
        <p:nvCxnSpPr>
          <p:cNvPr id="6" name="Connettore a gomito 5">
            <a:extLst>
              <a:ext uri="{FF2B5EF4-FFF2-40B4-BE49-F238E27FC236}">
                <a16:creationId xmlns:a16="http://schemas.microsoft.com/office/drawing/2014/main" id="{9554400D-B555-ABF3-7761-53EAEC2A9411}"/>
              </a:ext>
            </a:extLst>
          </p:cNvPr>
          <p:cNvCxnSpPr>
            <a:stCxn id="4" idx="3"/>
          </p:cNvCxnSpPr>
          <p:nvPr/>
        </p:nvCxnSpPr>
        <p:spPr>
          <a:xfrm>
            <a:off x="1185117" y="2420473"/>
            <a:ext cx="242383" cy="303957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87E16F5-69B5-1169-17AB-9C625634355E}"/>
              </a:ext>
            </a:extLst>
          </p:cNvPr>
          <p:cNvSpPr txBox="1"/>
          <p:nvPr/>
        </p:nvSpPr>
        <p:spPr>
          <a:xfrm>
            <a:off x="400139" y="3582004"/>
            <a:ext cx="61405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  <a:latin typeface="+mj-lt"/>
              </a:rPr>
              <a:t>nell’adulto</a:t>
            </a:r>
          </a:p>
        </p:txBody>
      </p:sp>
    </p:spTree>
    <p:extLst>
      <p:ext uri="{BB962C8B-B14F-4D97-AF65-F5344CB8AC3E}">
        <p14:creationId xmlns:p14="http://schemas.microsoft.com/office/powerpoint/2010/main" val="345320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mbined vertical bar chart and scatter chart showing percentage proportion of overweight and obese women in the EU, individual EU Member States, Norway, Türkiye and Serbia. Each country has a column representing overweight and a scatter plot representing obese for the year 2019.">
            <a:extLst>
              <a:ext uri="{FF2B5EF4-FFF2-40B4-BE49-F238E27FC236}">
                <a16:creationId xmlns:a16="http://schemas.microsoft.com/office/drawing/2014/main" id="{CF703D44-200F-E68A-6E26-D1F2EFCF3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0106"/>
            <a:ext cx="10698480" cy="671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6052292C-E4F5-49F7-2C0B-E351A054F138}"/>
              </a:ext>
            </a:extLst>
          </p:cNvPr>
          <p:cNvSpPr/>
          <p:nvPr/>
        </p:nvSpPr>
        <p:spPr>
          <a:xfrm>
            <a:off x="9433560" y="2103120"/>
            <a:ext cx="381000" cy="28498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61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mbined vertical bar chart and scatter chart showing percentage proportion of overweight and obese men in the EU, individual EU Member States, Norway, Türkiye and Serbia. Each country has a column representing overweight and a scatter plot representing obese for the year 2019.">
            <a:extLst>
              <a:ext uri="{FF2B5EF4-FFF2-40B4-BE49-F238E27FC236}">
                <a16:creationId xmlns:a16="http://schemas.microsoft.com/office/drawing/2014/main" id="{A765DE08-D2AC-3D53-ADDC-A0B8397E1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5" y="502919"/>
            <a:ext cx="11309555" cy="560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A33CA367-5230-829A-FA79-450FA180B99F}"/>
              </a:ext>
            </a:extLst>
          </p:cNvPr>
          <p:cNvSpPr/>
          <p:nvPr/>
        </p:nvSpPr>
        <p:spPr>
          <a:xfrm>
            <a:off x="8778240" y="1882748"/>
            <a:ext cx="381000" cy="28498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052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AE4CB549-D25A-EAC8-29A3-915BFE98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290" y="0"/>
            <a:ext cx="5143500" cy="6858000"/>
          </a:xfrm>
          <a:prstGeom prst="rect">
            <a:avLst/>
          </a:prstGeom>
        </p:spPr>
      </p:pic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0D143AB9-25F9-EA49-90F6-ACB43DED2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51435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9383FD-D2C2-93C4-9C43-A2E91FBA2D7C}"/>
              </a:ext>
            </a:extLst>
          </p:cNvPr>
          <p:cNvSpPr/>
          <p:nvPr/>
        </p:nvSpPr>
        <p:spPr>
          <a:xfrm>
            <a:off x="7173686" y="4920343"/>
            <a:ext cx="3799114" cy="3592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62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A94ADB9-4FAE-3007-BEEF-310A15F60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733" y="5958840"/>
            <a:ext cx="8290788" cy="8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AAF42FFA-9404-327B-A463-BDDFA0FAA1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93213"/>
              </p:ext>
            </p:extLst>
          </p:nvPr>
        </p:nvGraphicFramePr>
        <p:xfrm>
          <a:off x="152400" y="320040"/>
          <a:ext cx="11871960" cy="469392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374392">
                  <a:extLst>
                    <a:ext uri="{9D8B030D-6E8A-4147-A177-3AD203B41FA5}">
                      <a16:colId xmlns:a16="http://schemas.microsoft.com/office/drawing/2014/main" val="2178289169"/>
                    </a:ext>
                  </a:extLst>
                </a:gridCol>
                <a:gridCol w="2374392">
                  <a:extLst>
                    <a:ext uri="{9D8B030D-6E8A-4147-A177-3AD203B41FA5}">
                      <a16:colId xmlns:a16="http://schemas.microsoft.com/office/drawing/2014/main" val="1759654587"/>
                    </a:ext>
                  </a:extLst>
                </a:gridCol>
                <a:gridCol w="2374392">
                  <a:extLst>
                    <a:ext uri="{9D8B030D-6E8A-4147-A177-3AD203B41FA5}">
                      <a16:colId xmlns:a16="http://schemas.microsoft.com/office/drawing/2014/main" val="1506717090"/>
                    </a:ext>
                  </a:extLst>
                </a:gridCol>
                <a:gridCol w="2374392">
                  <a:extLst>
                    <a:ext uri="{9D8B030D-6E8A-4147-A177-3AD203B41FA5}">
                      <a16:colId xmlns:a16="http://schemas.microsoft.com/office/drawing/2014/main" val="4032791620"/>
                    </a:ext>
                  </a:extLst>
                </a:gridCol>
                <a:gridCol w="2374392">
                  <a:extLst>
                    <a:ext uri="{9D8B030D-6E8A-4147-A177-3AD203B41FA5}">
                      <a16:colId xmlns:a16="http://schemas.microsoft.com/office/drawing/2014/main" val="4279311727"/>
                    </a:ext>
                  </a:extLst>
                </a:gridCol>
              </a:tblGrid>
              <a:tr h="469392">
                <a:tc>
                  <a:txBody>
                    <a:bodyPr/>
                    <a:lstStyle/>
                    <a:p>
                      <a:pPr algn="l"/>
                      <a:r>
                        <a:rPr lang="it-IT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Anno 2022</a:t>
                      </a:r>
                      <a:endParaRPr lang="it-IT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660" marR="17660" marT="17660" marB="1766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sottopeso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normopeso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sovrappeso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obesità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69667482"/>
                  </a:ext>
                </a:extLst>
              </a:tr>
              <a:tr h="46939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18-24 anni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17.4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3.6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extLst>
                  <a:ext uri="{0D108BD9-81ED-4DB2-BD59-A6C34878D82A}">
                    <a16:rowId xmlns:a16="http://schemas.microsoft.com/office/drawing/2014/main" val="357529403"/>
                  </a:ext>
                </a:extLst>
              </a:tr>
              <a:tr h="469392">
                <a:tc>
                  <a:txBody>
                    <a:bodyPr/>
                    <a:lstStyle/>
                    <a:p>
                      <a:pPr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25-34 anni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5.3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64.8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5.9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extLst>
                  <a:ext uri="{0D108BD9-81ED-4DB2-BD59-A6C34878D82A}">
                    <a16:rowId xmlns:a16="http://schemas.microsoft.com/office/drawing/2014/main" val="2393330793"/>
                  </a:ext>
                </a:extLst>
              </a:tr>
              <a:tr h="469392">
                <a:tc>
                  <a:txBody>
                    <a:bodyPr/>
                    <a:lstStyle/>
                    <a:p>
                      <a:pPr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35-44 anni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3.1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55.2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32.3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9.5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extLst>
                  <a:ext uri="{0D108BD9-81ED-4DB2-BD59-A6C34878D82A}">
                    <a16:rowId xmlns:a16="http://schemas.microsoft.com/office/drawing/2014/main" val="184181717"/>
                  </a:ext>
                </a:extLst>
              </a:tr>
              <a:tr h="469392">
                <a:tc>
                  <a:txBody>
                    <a:bodyPr/>
                    <a:lstStyle/>
                    <a:p>
                      <a:pPr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45-54 anni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2.2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49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36.7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12.1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extLst>
                  <a:ext uri="{0D108BD9-81ED-4DB2-BD59-A6C34878D82A}">
                    <a16:rowId xmlns:a16="http://schemas.microsoft.com/office/drawing/2014/main" val="973445656"/>
                  </a:ext>
                </a:extLst>
              </a:tr>
              <a:tr h="469392">
                <a:tc>
                  <a:txBody>
                    <a:bodyPr/>
                    <a:lstStyle/>
                    <a:p>
                      <a:pPr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55-59 anni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1.9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45.8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38.2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14.2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extLst>
                  <a:ext uri="{0D108BD9-81ED-4DB2-BD59-A6C34878D82A}">
                    <a16:rowId xmlns:a16="http://schemas.microsoft.com/office/drawing/2014/main" val="3559608739"/>
                  </a:ext>
                </a:extLst>
              </a:tr>
              <a:tr h="469392">
                <a:tc>
                  <a:txBody>
                    <a:bodyPr/>
                    <a:lstStyle/>
                    <a:p>
                      <a:pPr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60-64 anni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1.4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43.2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41.8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13.6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extLst>
                  <a:ext uri="{0D108BD9-81ED-4DB2-BD59-A6C34878D82A}">
                    <a16:rowId xmlns:a16="http://schemas.microsoft.com/office/drawing/2014/main" val="4031577468"/>
                  </a:ext>
                </a:extLst>
              </a:tr>
              <a:tr h="469392">
                <a:tc>
                  <a:txBody>
                    <a:bodyPr/>
                    <a:lstStyle/>
                    <a:p>
                      <a:pPr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65-74 anni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1.4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39.7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42.3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16.7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extLst>
                  <a:ext uri="{0D108BD9-81ED-4DB2-BD59-A6C34878D82A}">
                    <a16:rowId xmlns:a16="http://schemas.microsoft.com/office/drawing/2014/main" val="944029564"/>
                  </a:ext>
                </a:extLst>
              </a:tr>
              <a:tr h="469392">
                <a:tc>
                  <a:txBody>
                    <a:bodyPr/>
                    <a:lstStyle/>
                    <a:p>
                      <a:pPr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75 anni e più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2.6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41.9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42.2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13.3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extLst>
                  <a:ext uri="{0D108BD9-81ED-4DB2-BD59-A6C34878D82A}">
                    <a16:rowId xmlns:a16="http://schemas.microsoft.com/office/drawing/2014/main" val="3416955121"/>
                  </a:ext>
                </a:extLst>
              </a:tr>
              <a:tr h="469392">
                <a:tc>
                  <a:txBody>
                    <a:bodyPr/>
                    <a:lstStyle/>
                    <a:p>
                      <a:pPr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18 anni e più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3.1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50.6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2400" b="1" dirty="0">
                          <a:solidFill>
                            <a:srgbClr val="FF0000"/>
                          </a:solidFill>
                          <a:effectLst/>
                        </a:rPr>
                        <a:t>35</a:t>
                      </a:r>
                      <a:endParaRPr lang="it-IT" sz="2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489" marR="26489" marT="17660" marB="176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>
                          <a:solidFill>
                            <a:srgbClr val="FF0000"/>
                          </a:solidFill>
                        </a:rPr>
                        <a:t>11.4</a:t>
                      </a:r>
                      <a:endParaRPr lang="it-IT" sz="2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766" marR="84766" marT="42383" marB="42383" anchor="ctr"/>
                </a:tc>
                <a:extLst>
                  <a:ext uri="{0D108BD9-81ED-4DB2-BD59-A6C34878D82A}">
                    <a16:rowId xmlns:a16="http://schemas.microsoft.com/office/drawing/2014/main" val="269551522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1E929B4-8586-9F78-6859-F23C10051AEE}"/>
              </a:ext>
            </a:extLst>
          </p:cNvPr>
          <p:cNvSpPr/>
          <p:nvPr/>
        </p:nvSpPr>
        <p:spPr>
          <a:xfrm>
            <a:off x="9655629" y="320040"/>
            <a:ext cx="2368731" cy="42301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34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E8B0E892-CCF0-5E90-8C6F-509275D7E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" y="0"/>
            <a:ext cx="3600450" cy="6858000"/>
          </a:xfrm>
          <a:prstGeom prst="rect">
            <a:avLst/>
          </a:prstGeom>
        </p:spPr>
      </p:pic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787B519B-FEAB-7F43-9E94-8698321416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780328"/>
              </p:ext>
            </p:extLst>
          </p:nvPr>
        </p:nvGraphicFramePr>
        <p:xfrm>
          <a:off x="3745775" y="-7620"/>
          <a:ext cx="8497118" cy="195834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3495675">
                  <a:extLst>
                    <a:ext uri="{9D8B030D-6E8A-4147-A177-3AD203B41FA5}">
                      <a16:colId xmlns:a16="http://schemas.microsoft.com/office/drawing/2014/main" val="1194934024"/>
                    </a:ext>
                  </a:extLst>
                </a:gridCol>
                <a:gridCol w="1139735">
                  <a:extLst>
                    <a:ext uri="{9D8B030D-6E8A-4147-A177-3AD203B41FA5}">
                      <a16:colId xmlns:a16="http://schemas.microsoft.com/office/drawing/2014/main" val="3501516952"/>
                    </a:ext>
                  </a:extLst>
                </a:gridCol>
                <a:gridCol w="1287236">
                  <a:extLst>
                    <a:ext uri="{9D8B030D-6E8A-4147-A177-3AD203B41FA5}">
                      <a16:colId xmlns:a16="http://schemas.microsoft.com/office/drawing/2014/main" val="2186954494"/>
                    </a:ext>
                  </a:extLst>
                </a:gridCol>
                <a:gridCol w="1287236">
                  <a:extLst>
                    <a:ext uri="{9D8B030D-6E8A-4147-A177-3AD203B41FA5}">
                      <a16:colId xmlns:a16="http://schemas.microsoft.com/office/drawing/2014/main" val="3063808782"/>
                    </a:ext>
                  </a:extLst>
                </a:gridCol>
                <a:gridCol w="1287236">
                  <a:extLst>
                    <a:ext uri="{9D8B030D-6E8A-4147-A177-3AD203B41FA5}">
                      <a16:colId xmlns:a16="http://schemas.microsoft.com/office/drawing/2014/main" val="7646361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it-IT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TITOLO DI STUDIO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sottopeso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normopeso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sovrappeso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obesità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3874495058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fontAlgn="t"/>
                      <a:r>
                        <a:rPr lang="it-IT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anni e più</a:t>
                      </a:r>
                    </a:p>
                    <a:p>
                      <a:pPr fontAlgn="t"/>
                      <a:r>
                        <a:rPr lang="it-IT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licenza di scuola elementare, nessun titolo di studio</a:t>
                      </a:r>
                    </a:p>
                    <a:p>
                      <a:pPr fontAlgn="t"/>
                      <a:r>
                        <a:rPr lang="it-IT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licenza di scuola media</a:t>
                      </a:r>
                    </a:p>
                    <a:p>
                      <a:pPr fontAlgn="t"/>
                      <a:r>
                        <a:rPr lang="it-IT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diploma</a:t>
                      </a:r>
                    </a:p>
                    <a:p>
                      <a:pPr fontAlgn="t"/>
                      <a:r>
                        <a:rPr lang="it-IT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laurea e post-laurea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endParaRPr lang="it-IT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r" fontAlgn="t"/>
                      <a:endParaRPr lang="it-IT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r" fontAlgn="t"/>
                      <a:endParaRPr lang="it-IT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r" fontAlgn="t"/>
                      <a:endParaRPr lang="it-IT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27810848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37.4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42.9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17.5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321552025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44.8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38.5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14.2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391891156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54.5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405671776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61.3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27.5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4249195996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1231061B-A560-94EB-3EC8-03E5ED7FF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545" y="6348222"/>
            <a:ext cx="4700455" cy="50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5E287F4A-ED99-772B-5273-B720F2DE6D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600298"/>
              </p:ext>
            </p:extLst>
          </p:nvPr>
        </p:nvGraphicFramePr>
        <p:xfrm>
          <a:off x="3694880" y="1950720"/>
          <a:ext cx="8497120" cy="447639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452678">
                  <a:extLst>
                    <a:ext uri="{9D8B030D-6E8A-4147-A177-3AD203B41FA5}">
                      <a16:colId xmlns:a16="http://schemas.microsoft.com/office/drawing/2014/main" val="2322780702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44555628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924549459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029139730"/>
                    </a:ext>
                  </a:extLst>
                </a:gridCol>
                <a:gridCol w="1264922">
                  <a:extLst>
                    <a:ext uri="{9D8B030D-6E8A-4147-A177-3AD203B41FA5}">
                      <a16:colId xmlns:a16="http://schemas.microsoft.com/office/drawing/2014/main" val="3319623555"/>
                    </a:ext>
                  </a:extLst>
                </a:gridCol>
              </a:tblGrid>
              <a:tr h="266214">
                <a:tc>
                  <a:txBody>
                    <a:bodyPr/>
                    <a:lstStyle/>
                    <a:p>
                      <a:pPr fontAlgn="t"/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in altra condizione</a:t>
                      </a:r>
                    </a:p>
                  </a:txBody>
                  <a:tcPr marL="38031" marR="38031" marT="19015" marB="19015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37.5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38.6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20.2</a:t>
                      </a:r>
                    </a:p>
                  </a:txBody>
                  <a:tcPr marL="11885" marR="11885" marT="7923" marB="7923"/>
                </a:tc>
                <a:extLst>
                  <a:ext uri="{0D108BD9-81ED-4DB2-BD59-A6C34878D82A}">
                    <a16:rowId xmlns:a16="http://schemas.microsoft.com/office/drawing/2014/main" val="2945989820"/>
                  </a:ext>
                </a:extLst>
              </a:tr>
              <a:tr h="152123">
                <a:tc>
                  <a:txBody>
                    <a:bodyPr/>
                    <a:lstStyle/>
                    <a:p>
                      <a:pPr fontAlgn="t"/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casalinga-o</a:t>
                      </a:r>
                    </a:p>
                  </a:txBody>
                  <a:tcPr marL="38031" marR="38031" marT="19015" marB="19015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48.9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33.8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14.7</a:t>
                      </a:r>
                    </a:p>
                  </a:txBody>
                  <a:tcPr marL="11885" marR="11885" marT="7923" marB="7923"/>
                </a:tc>
                <a:extLst>
                  <a:ext uri="{0D108BD9-81ED-4DB2-BD59-A6C34878D82A}">
                    <a16:rowId xmlns:a16="http://schemas.microsoft.com/office/drawing/2014/main" val="387570870"/>
                  </a:ext>
                </a:extLst>
              </a:tr>
              <a:tr h="266214">
                <a:tc>
                  <a:txBody>
                    <a:bodyPr/>
                    <a:lstStyle/>
                    <a:p>
                      <a:pPr fontAlgn="t"/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ritirato-a dal lavoro</a:t>
                      </a:r>
                    </a:p>
                  </a:txBody>
                  <a:tcPr marL="38031" marR="38031" marT="19015" marB="19015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40.4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43.2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14.3</a:t>
                      </a:r>
                    </a:p>
                  </a:txBody>
                  <a:tcPr marL="11885" marR="11885" marT="7923" marB="7923"/>
                </a:tc>
                <a:extLst>
                  <a:ext uri="{0D108BD9-81ED-4DB2-BD59-A6C34878D82A}">
                    <a16:rowId xmlns:a16="http://schemas.microsoft.com/office/drawing/2014/main" val="3341084866"/>
                  </a:ext>
                </a:extLst>
              </a:tr>
              <a:tr h="270917">
                <a:tc>
                  <a:txBody>
                    <a:bodyPr/>
                    <a:lstStyle/>
                    <a:p>
                      <a:pPr fontAlgn="t"/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disoccupato</a:t>
                      </a:r>
                    </a:p>
                  </a:txBody>
                  <a:tcPr marL="38031" marR="38031" marT="19015" marB="19015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50.6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33.2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</a:t>
                      </a:r>
                    </a:p>
                  </a:txBody>
                  <a:tcPr marL="11885" marR="11885" marT="7923" marB="7923"/>
                </a:tc>
                <a:extLst>
                  <a:ext uri="{0D108BD9-81ED-4DB2-BD59-A6C34878D82A}">
                    <a16:rowId xmlns:a16="http://schemas.microsoft.com/office/drawing/2014/main" val="919903086"/>
                  </a:ext>
                </a:extLst>
              </a:tr>
              <a:tr h="608490">
                <a:tc>
                  <a:txBody>
                    <a:bodyPr/>
                    <a:lstStyle/>
                    <a:p>
                      <a:pPr fontAlgn="t"/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lavoratore in proprio, coadiuvante familiare, co.co.co.</a:t>
                      </a:r>
                    </a:p>
                  </a:txBody>
                  <a:tcPr marL="38031" marR="38031" marT="19015" marB="19015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47.7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38.6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</a:p>
                  </a:txBody>
                  <a:tcPr marL="11885" marR="11885" marT="7923" marB="7923"/>
                </a:tc>
                <a:extLst>
                  <a:ext uri="{0D108BD9-81ED-4DB2-BD59-A6C34878D82A}">
                    <a16:rowId xmlns:a16="http://schemas.microsoft.com/office/drawing/2014/main" val="2033380750"/>
                  </a:ext>
                </a:extLst>
              </a:tr>
              <a:tr h="152123">
                <a:tc>
                  <a:txBody>
                    <a:bodyPr/>
                    <a:lstStyle/>
                    <a:p>
                      <a:pPr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totale</a:t>
                      </a:r>
                    </a:p>
                  </a:txBody>
                  <a:tcPr marL="38031" marR="38031" marT="19015" marB="19015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50.6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11.4</a:t>
                      </a:r>
                    </a:p>
                  </a:txBody>
                  <a:tcPr marL="11885" marR="11885" marT="7923" marB="7923"/>
                </a:tc>
                <a:extLst>
                  <a:ext uri="{0D108BD9-81ED-4DB2-BD59-A6C34878D82A}">
                    <a16:rowId xmlns:a16="http://schemas.microsoft.com/office/drawing/2014/main" val="329214684"/>
                  </a:ext>
                </a:extLst>
              </a:tr>
              <a:tr h="266214">
                <a:tc>
                  <a:txBody>
                    <a:bodyPr/>
                    <a:lstStyle/>
                    <a:p>
                      <a:pPr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operaio, apprendista</a:t>
                      </a:r>
                    </a:p>
                  </a:txBody>
                  <a:tcPr marL="38031" marR="38031" marT="19015" marB="19015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49.6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37.3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11885" marR="11885" marT="7923" marB="7923"/>
                </a:tc>
                <a:extLst>
                  <a:ext uri="{0D108BD9-81ED-4DB2-BD59-A6C34878D82A}">
                    <a16:rowId xmlns:a16="http://schemas.microsoft.com/office/drawing/2014/main" val="880956822"/>
                  </a:ext>
                </a:extLst>
              </a:tr>
              <a:tr h="152123">
                <a:tc>
                  <a:txBody>
                    <a:bodyPr/>
                    <a:lstStyle/>
                    <a:p>
                      <a:pPr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occupato</a:t>
                      </a:r>
                    </a:p>
                  </a:txBody>
                  <a:tcPr marL="38031" marR="38031" marT="19015" marB="19015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53.5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34.3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</a:t>
                      </a:r>
                    </a:p>
                  </a:txBody>
                  <a:tcPr marL="11885" marR="11885" marT="7923" marB="7923"/>
                </a:tc>
                <a:extLst>
                  <a:ext uri="{0D108BD9-81ED-4DB2-BD59-A6C34878D82A}">
                    <a16:rowId xmlns:a16="http://schemas.microsoft.com/office/drawing/2014/main" val="460010372"/>
                  </a:ext>
                </a:extLst>
              </a:tr>
              <a:tr h="608490">
                <a:tc>
                  <a:txBody>
                    <a:bodyPr/>
                    <a:lstStyle/>
                    <a:p>
                      <a:pPr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dirigenti, imprenditori, liberi professionisti</a:t>
                      </a:r>
                    </a:p>
                  </a:txBody>
                  <a:tcPr marL="38031" marR="38031" marT="19015" marB="19015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36.5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</a:t>
                      </a:r>
                    </a:p>
                  </a:txBody>
                  <a:tcPr marL="11885" marR="11885" marT="7923" marB="7923"/>
                </a:tc>
                <a:extLst>
                  <a:ext uri="{0D108BD9-81ED-4DB2-BD59-A6C34878D82A}">
                    <a16:rowId xmlns:a16="http://schemas.microsoft.com/office/drawing/2014/main" val="2382970273"/>
                  </a:ext>
                </a:extLst>
              </a:tr>
              <a:tr h="380306">
                <a:tc>
                  <a:txBody>
                    <a:bodyPr/>
                    <a:lstStyle/>
                    <a:p>
                      <a:pPr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direttivo, quadro, impiegato</a:t>
                      </a:r>
                    </a:p>
                  </a:txBody>
                  <a:tcPr marL="38031" marR="38031" marT="19015" marB="19015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58.6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29.8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1885" marR="11885" marT="7923" marB="7923"/>
                </a:tc>
                <a:extLst>
                  <a:ext uri="{0D108BD9-81ED-4DB2-BD59-A6C34878D82A}">
                    <a16:rowId xmlns:a16="http://schemas.microsoft.com/office/drawing/2014/main" val="4111394605"/>
                  </a:ext>
                </a:extLst>
              </a:tr>
              <a:tr h="380306">
                <a:tc>
                  <a:txBody>
                    <a:bodyPr/>
                    <a:lstStyle/>
                    <a:p>
                      <a:pPr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in cerca di prima occupazione</a:t>
                      </a:r>
                    </a:p>
                  </a:txBody>
                  <a:tcPr marL="38031" marR="38031" marT="19015" marB="19015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60.9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26.6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1885" marR="11885" marT="7923" marB="7923"/>
                </a:tc>
                <a:extLst>
                  <a:ext uri="{0D108BD9-81ED-4DB2-BD59-A6C34878D82A}">
                    <a16:rowId xmlns:a16="http://schemas.microsoft.com/office/drawing/2014/main" val="3736974312"/>
                  </a:ext>
                </a:extLst>
              </a:tr>
              <a:tr h="278211">
                <a:tc>
                  <a:txBody>
                    <a:bodyPr/>
                    <a:lstStyle/>
                    <a:p>
                      <a:pPr fontAlgn="t"/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studente</a:t>
                      </a:r>
                    </a:p>
                  </a:txBody>
                  <a:tcPr marL="38031" marR="38031" marT="19015" marB="19015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72.6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14.6</a:t>
                      </a:r>
                    </a:p>
                  </a:txBody>
                  <a:tcPr marL="11885" marR="11885" marT="7923" marB="7923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</a:t>
                      </a:r>
                    </a:p>
                  </a:txBody>
                  <a:tcPr marL="11885" marR="11885" marT="7923" marB="7923"/>
                </a:tc>
                <a:extLst>
                  <a:ext uri="{0D108BD9-81ED-4DB2-BD59-A6C34878D82A}">
                    <a16:rowId xmlns:a16="http://schemas.microsoft.com/office/drawing/2014/main" val="3475832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03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458EC4A-8046-E5DE-2CA7-669D02E25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598"/>
            <a:ext cx="12192000" cy="5251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03FD2B9-CF08-BD5D-FD36-7600C6FDF257}"/>
              </a:ext>
            </a:extLst>
          </p:cNvPr>
          <p:cNvSpPr txBox="1"/>
          <p:nvPr/>
        </p:nvSpPr>
        <p:spPr>
          <a:xfrm>
            <a:off x="-2344" y="6488668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 </a:t>
            </a:r>
            <a:r>
              <a:rPr lang="it-IT" sz="1800" b="0" i="0" u="none" strike="noStrike" baseline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8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16(11): e1002968</a:t>
            </a: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24A6E34-12A7-C89A-D4FD-86ED4FC96C4A}"/>
              </a:ext>
            </a:extLst>
          </p:cNvPr>
          <p:cNvSpPr txBox="1"/>
          <p:nvPr/>
        </p:nvSpPr>
        <p:spPr>
          <a:xfrm>
            <a:off x="0" y="5500968"/>
            <a:ext cx="61188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Helvetica" panose="020B0604020202020204" pitchFamily="34" charset="0"/>
              </a:rPr>
              <a:t>Our sample used 182 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Demographic</a:t>
            </a:r>
            <a:r>
              <a:rPr lang="en-US" sz="1800" b="0" i="0" u="none" strike="noStrike" baseline="0" dirty="0">
                <a:latin typeface="Helvetica" panose="020B0604020202020204" pitchFamily="34" charset="0"/>
              </a:rPr>
              <a:t> and Health Surveys and World Health Surveys (</a:t>
            </a:r>
            <a:r>
              <a:rPr lang="en-US" sz="1800" b="0" i="1" u="none" strike="noStrike" baseline="0" dirty="0">
                <a:latin typeface="Helvetica-Oblique"/>
              </a:rPr>
              <a:t>n</a:t>
            </a:r>
            <a:r>
              <a:rPr lang="en-US" sz="1800" b="0" i="0" u="none" strike="noStrike" baseline="0" dirty="0">
                <a:latin typeface="Helvetica" panose="020B0604020202020204" pitchFamily="34" charset="0"/>
              </a:rPr>
              <a:t>=2.24 million respondents) from 1995 to 2016.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DF1AE0E-68DA-15D0-9FF0-EF878F071455}"/>
              </a:ext>
            </a:extLst>
          </p:cNvPr>
          <p:cNvSpPr txBox="1"/>
          <p:nvPr/>
        </p:nvSpPr>
        <p:spPr>
          <a:xfrm>
            <a:off x="5806440" y="5085470"/>
            <a:ext cx="63855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We found that obesity rates among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wealthiest decile were relatively stable with increasing national wealth, and the changing gradient was largely due to increasing obesity prevalence among poorer populations (3.5% [95% uncertainty interval: 0.0%–8.3%] to 14.3% [9.7%–19.0%]).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660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7769E1-0CAA-76F2-4880-D72B512BD4AB}"/>
              </a:ext>
            </a:extLst>
          </p:cNvPr>
          <p:cNvSpPr txBox="1"/>
          <p:nvPr/>
        </p:nvSpPr>
        <p:spPr>
          <a:xfrm>
            <a:off x="121920" y="16392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GlosaMath-Bold"/>
              </a:rPr>
              <a:t>Rising rural body-mass index is the main driver of</a:t>
            </a:r>
          </a:p>
          <a:p>
            <a:pPr algn="l"/>
            <a:r>
              <a:rPr lang="en-US" sz="1800" b="1" i="0" u="none" strike="noStrike" baseline="0" dirty="0">
                <a:latin typeface="GlosaMath-Bold"/>
              </a:rPr>
              <a:t>the global obesity epidemic in adults</a:t>
            </a:r>
          </a:p>
          <a:p>
            <a:pPr algn="l"/>
            <a:r>
              <a:rPr lang="en-US" sz="800" b="0" i="0" u="none" strike="noStrike" baseline="0" dirty="0">
                <a:latin typeface="GlosaMath-Roman"/>
              </a:rPr>
              <a:t>NCD Risk Factor Collaboration (NCD-</a:t>
            </a:r>
            <a:r>
              <a:rPr lang="en-US" sz="800" b="0" i="0" u="none" strike="noStrike" baseline="0" dirty="0" err="1">
                <a:latin typeface="GlosaMath-Roman"/>
              </a:rPr>
              <a:t>RisC</a:t>
            </a:r>
            <a:r>
              <a:rPr lang="en-US" sz="800" b="0" i="0" u="none" strike="noStrike" baseline="0" dirty="0">
                <a:latin typeface="GlosaMath-Roman"/>
              </a:rPr>
              <a:t>)</a:t>
            </a:r>
            <a:r>
              <a:rPr lang="en-US" sz="800" b="0" i="0" u="none" strike="noStrike" baseline="0" dirty="0">
                <a:latin typeface="STIXGeneral-Regular"/>
              </a:rPr>
              <a:t>*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AE80E5-DBD7-F23D-E9E3-66826FFDE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536"/>
            <a:ext cx="12192000" cy="481460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1845971-9696-5271-AD9C-AF58A8ED79CF}"/>
              </a:ext>
            </a:extLst>
          </p:cNvPr>
          <p:cNvSpPr txBox="1"/>
          <p:nvPr/>
        </p:nvSpPr>
        <p:spPr>
          <a:xfrm>
            <a:off x="5547360" y="16392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6 0 | N AT U RE | VO L 5 6 9 | 9 M AY 2 0 1 9</a:t>
            </a:r>
            <a:endParaRPr lang="it-IT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2891B2FC-D466-075C-FB3E-43C1E64831BE}"/>
              </a:ext>
            </a:extLst>
          </p:cNvPr>
          <p:cNvSpPr/>
          <p:nvPr/>
        </p:nvSpPr>
        <p:spPr>
          <a:xfrm>
            <a:off x="6217920" y="1402080"/>
            <a:ext cx="2667000" cy="2286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443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EE9D3-EF2B-5E37-D81C-0E4B89E0C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linea, Parallelo&#10;&#10;Descrizione generata automaticamente">
            <a:extLst>
              <a:ext uri="{FF2B5EF4-FFF2-40B4-BE49-F238E27FC236}">
                <a16:creationId xmlns:a16="http://schemas.microsoft.com/office/drawing/2014/main" id="{1A11B25A-0F81-E83A-6A15-EE7F70492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6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17EF46A-8C59-8380-96AB-1E896D505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254" y="0"/>
            <a:ext cx="8501492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616C270-B3C8-D749-4008-CFCEF6649DF2}"/>
              </a:ext>
            </a:extLst>
          </p:cNvPr>
          <p:cNvSpPr txBox="1"/>
          <p:nvPr/>
        </p:nvSpPr>
        <p:spPr>
          <a:xfrm>
            <a:off x="8760656" y="6342314"/>
            <a:ext cx="6098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u="none" strike="noStrike" baseline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Obesity</a:t>
            </a:r>
            <a:r>
              <a:rPr lang="it-IT" sz="16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(Silver Spring). 2024;1–10.</a:t>
            </a:r>
            <a:endParaRPr lang="it-IT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743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E5A9B99-F647-E50A-D9F0-1AC9FC413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254" y="0"/>
            <a:ext cx="8501492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7FD6FF-58FE-F2F3-1EA7-86206CBEC968}"/>
              </a:ext>
            </a:extLst>
          </p:cNvPr>
          <p:cNvSpPr txBox="1"/>
          <p:nvPr/>
        </p:nvSpPr>
        <p:spPr>
          <a:xfrm>
            <a:off x="8760656" y="6342314"/>
            <a:ext cx="6098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u="none" strike="noStrike" baseline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Obesity</a:t>
            </a:r>
            <a:r>
              <a:rPr lang="it-IT" sz="16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(Silver Spring). 2024;1–10.</a:t>
            </a:r>
            <a:endParaRPr lang="it-IT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505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0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883DD0-0D6A-29D8-2C66-A90CEB0CFA0B}"/>
              </a:ext>
            </a:extLst>
          </p:cNvPr>
          <p:cNvSpPr txBox="1"/>
          <p:nvPr/>
        </p:nvSpPr>
        <p:spPr>
          <a:xfrm>
            <a:off x="638882" y="3577456"/>
            <a:ext cx="10909640" cy="16878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PREVALENZA DI OBESITA’</a:t>
            </a:r>
          </a:p>
        </p:txBody>
      </p:sp>
      <p:pic>
        <p:nvPicPr>
          <p:cNvPr id="1026" name="Picture 2" descr="World Obesity Day, 25 milioni di italiani in eccesso di peso - Luce">
            <a:extLst>
              <a:ext uri="{FF2B5EF4-FFF2-40B4-BE49-F238E27FC236}">
                <a16:creationId xmlns:a16="http://schemas.microsoft.com/office/drawing/2014/main" id="{3E4639BE-B59D-53D7-CDC9-53095C104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8083" y="591670"/>
            <a:ext cx="4851237" cy="2742004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54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7236F3A-E254-95A5-17B9-1B90D7EAB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75" y="438085"/>
            <a:ext cx="5160180" cy="605415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5C7505A-F70A-71C5-9BB9-02E77D6F9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207" y="379833"/>
            <a:ext cx="5160180" cy="609833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0D941AB-FBC6-3FA7-3594-324592AB4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742" y="6566761"/>
            <a:ext cx="4324967" cy="30815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D27E942-B976-5529-6359-121FD0A87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019" y="6492240"/>
            <a:ext cx="4762662" cy="308158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C06E2A64-B8F8-8A5C-CAD6-DD023F0EE114}"/>
              </a:ext>
            </a:extLst>
          </p:cNvPr>
          <p:cNvSpPr/>
          <p:nvPr/>
        </p:nvSpPr>
        <p:spPr>
          <a:xfrm>
            <a:off x="701040" y="2453640"/>
            <a:ext cx="1752600" cy="161544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061A559F-4374-C6FE-AFA4-FD0AF418CC46}"/>
              </a:ext>
            </a:extLst>
          </p:cNvPr>
          <p:cNvSpPr/>
          <p:nvPr/>
        </p:nvSpPr>
        <p:spPr>
          <a:xfrm>
            <a:off x="6207112" y="2453640"/>
            <a:ext cx="1752600" cy="161544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F8A441C3-E665-2C0B-C440-D5ED27B68EB8}"/>
              </a:ext>
            </a:extLst>
          </p:cNvPr>
          <p:cNvSpPr/>
          <p:nvPr/>
        </p:nvSpPr>
        <p:spPr>
          <a:xfrm>
            <a:off x="7959712" y="1386840"/>
            <a:ext cx="1752600" cy="161544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F6E7EAE-EB31-E721-3787-3EFA8C6C5C42}"/>
              </a:ext>
            </a:extLst>
          </p:cNvPr>
          <p:cNvSpPr/>
          <p:nvPr/>
        </p:nvSpPr>
        <p:spPr>
          <a:xfrm>
            <a:off x="2488552" y="1386840"/>
            <a:ext cx="1752600" cy="161544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8877A5F9-BE06-AF2A-E3A4-5A9B2DC76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9825" y="125794"/>
            <a:ext cx="3404898" cy="3081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B2E132-007D-DA09-2CF9-22FAA1CA7C48}"/>
              </a:ext>
            </a:extLst>
          </p:cNvPr>
          <p:cNvSpPr txBox="1"/>
          <p:nvPr/>
        </p:nvSpPr>
        <p:spPr>
          <a:xfrm>
            <a:off x="2488552" y="709350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OBESITY 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C3C47F-EA31-4DA6-918C-486454E73B7B}"/>
              </a:ext>
            </a:extLst>
          </p:cNvPr>
          <p:cNvSpPr txBox="1"/>
          <p:nvPr/>
        </p:nvSpPr>
        <p:spPr>
          <a:xfrm>
            <a:off x="8074404" y="705823"/>
            <a:ext cx="2287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SPORT FACILITIES</a:t>
            </a:r>
          </a:p>
        </p:txBody>
      </p:sp>
    </p:spTree>
    <p:extLst>
      <p:ext uri="{BB962C8B-B14F-4D97-AF65-F5344CB8AC3E}">
        <p14:creationId xmlns:p14="http://schemas.microsoft.com/office/powerpoint/2010/main" val="139649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graphic of a city with buildings and a number of percentages&#10;&#10;Description automatically generated">
            <a:extLst>
              <a:ext uri="{FF2B5EF4-FFF2-40B4-BE49-F238E27FC236}">
                <a16:creationId xmlns:a16="http://schemas.microsoft.com/office/drawing/2014/main" id="{310EA4D3-8280-75B4-4A0E-4F96564CA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82A021-9EE9-DA75-0789-7F9F1CB813D7}"/>
              </a:ext>
            </a:extLst>
          </p:cNvPr>
          <p:cNvSpPr/>
          <p:nvPr/>
        </p:nvSpPr>
        <p:spPr>
          <a:xfrm>
            <a:off x="555171" y="0"/>
            <a:ext cx="1121229" cy="1001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12">
            <a:extLst>
              <a:ext uri="{FF2B5EF4-FFF2-40B4-BE49-F238E27FC236}">
                <a16:creationId xmlns:a16="http://schemas.microsoft.com/office/drawing/2014/main" id="{114EFE53-79B4-5698-E0AB-656B265D3872}"/>
              </a:ext>
            </a:extLst>
          </p:cNvPr>
          <p:cNvSpPr txBox="1"/>
          <p:nvPr/>
        </p:nvSpPr>
        <p:spPr>
          <a:xfrm>
            <a:off x="7210185" y="-666243"/>
            <a:ext cx="5145099" cy="1166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08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0" marR="0" lvl="0" indent="0" algn="l" defTabSz="1219108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0" marR="0" lvl="0" indent="0" algn="l" defTabSz="1219108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0" marR="0" lvl="0" indent="0" algn="l" defTabSz="1219108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 Unicode MS"/>
                <a:cs typeface="+mn-cs"/>
              </a:rPr>
              <a:t>4th  Italian Obesity Barometer Report 2022</a:t>
            </a:r>
          </a:p>
        </p:txBody>
      </p:sp>
    </p:spTree>
    <p:extLst>
      <p:ext uri="{BB962C8B-B14F-4D97-AF65-F5344CB8AC3E}">
        <p14:creationId xmlns:p14="http://schemas.microsoft.com/office/powerpoint/2010/main" val="4186535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F60163D-1DD4-C2F7-6906-DD44F9CD2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247"/>
            <a:ext cx="12192000" cy="670775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C77993-D382-CE3A-23A6-7EE84FE6A1F4}"/>
              </a:ext>
            </a:extLst>
          </p:cNvPr>
          <p:cNvSpPr txBox="1"/>
          <p:nvPr/>
        </p:nvSpPr>
        <p:spPr>
          <a:xfrm>
            <a:off x="188041" y="150247"/>
            <a:ext cx="609845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1" u="none" strike="noStrike" baseline="0" dirty="0">
                <a:solidFill>
                  <a:srgbClr val="0070C0"/>
                </a:solidFill>
                <a:latin typeface="Lato-Italic"/>
              </a:rPr>
              <a:t>Diabetes Metab Res Rev. </a:t>
            </a:r>
            <a:r>
              <a:rPr lang="pt-BR" sz="800" b="0" i="0" u="none" strike="noStrike" baseline="0" dirty="0">
                <a:solidFill>
                  <a:srgbClr val="0070C0"/>
                </a:solidFill>
                <a:latin typeface="Lato-Regular"/>
              </a:rPr>
              <a:t>2024;e3748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701C23-D6EC-DCC5-4A1A-031399406EBD}"/>
              </a:ext>
            </a:extLst>
          </p:cNvPr>
          <p:cNvSpPr txBox="1"/>
          <p:nvPr/>
        </p:nvSpPr>
        <p:spPr>
          <a:xfrm>
            <a:off x="3237270" y="615011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Obesogenic environments: </a:t>
            </a:r>
          </a:p>
          <a:p>
            <a:pPr algn="ctr"/>
            <a:r>
              <a:rPr lang="en-US" sz="20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time to re‐shape our cities</a:t>
            </a:r>
            <a:endParaRPr lang="it-IT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054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9D5AD5-3632-CB97-422E-C1D044257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764" y="643466"/>
            <a:ext cx="916047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80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nvenuti nell'Antropocene - Chi ha paura del buio?">
            <a:extLst>
              <a:ext uri="{FF2B5EF4-FFF2-40B4-BE49-F238E27FC236}">
                <a16:creationId xmlns:a16="http://schemas.microsoft.com/office/drawing/2014/main" id="{3FB4C9BB-6A02-E501-BF19-1BAC9AE7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29250" cy="44767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641375F-9CF5-D9B5-6E8F-E03338324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877" y="37452"/>
            <a:ext cx="5962810" cy="85240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715CC74-AB98-8A7C-A11A-54BF35308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829" y="927311"/>
            <a:ext cx="1731635" cy="29498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9E0E875-10BC-6959-810B-D0FB692CE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736" y="1328516"/>
            <a:ext cx="6186223" cy="552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9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1DE0843-2478-8E54-BBC6-C9FE18091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243" y="296786"/>
            <a:ext cx="9070112" cy="61884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3C42A6F-4762-2F1D-1E95-65D6A2335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53" y="716140"/>
            <a:ext cx="1260182" cy="33321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45CDBDE-C7C4-CA6C-D46B-52D5A3ACD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53" y="561157"/>
            <a:ext cx="1106501" cy="15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36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938466F-A228-D690-48E3-CAE2728A3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78" y="35690"/>
            <a:ext cx="8296446" cy="6822310"/>
          </a:xfrm>
          <a:prstGeom prst="rect">
            <a:avLst/>
          </a:prstGeom>
        </p:spPr>
      </p:pic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E2500ECE-7E05-A6A1-3D48-91043539AD3A}"/>
              </a:ext>
            </a:extLst>
          </p:cNvPr>
          <p:cNvSpPr/>
          <p:nvPr/>
        </p:nvSpPr>
        <p:spPr>
          <a:xfrm>
            <a:off x="2363372" y="3826412"/>
            <a:ext cx="1514622" cy="9847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016B7553-8328-64F2-DB1C-643954683012}"/>
              </a:ext>
            </a:extLst>
          </p:cNvPr>
          <p:cNvSpPr/>
          <p:nvPr/>
        </p:nvSpPr>
        <p:spPr>
          <a:xfrm rot="10800000">
            <a:off x="9828628" y="3826412"/>
            <a:ext cx="1514622" cy="9847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DF58B88-5369-ED8C-E56A-344D76789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53" y="716140"/>
            <a:ext cx="1260182" cy="33321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3147984-6FE6-663E-0257-F3808936C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53" y="561157"/>
            <a:ext cx="1106501" cy="15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6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1C9E23-B13D-ED46-E9C2-21A22EDD9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957" y="205396"/>
            <a:ext cx="5625296" cy="617076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CasellaDiTesto 1">
            <a:extLst>
              <a:ext uri="{FF2B5EF4-FFF2-40B4-BE49-F238E27FC236}">
                <a16:creationId xmlns:a16="http://schemas.microsoft.com/office/drawing/2014/main" id="{83CF99E5-3673-9FA9-5BA0-C2CA26D92D87}"/>
              </a:ext>
            </a:extLst>
          </p:cNvPr>
          <p:cNvSpPr txBox="1"/>
          <p:nvPr/>
        </p:nvSpPr>
        <p:spPr>
          <a:xfrm>
            <a:off x="174186" y="1944703"/>
            <a:ext cx="592181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RICADUTE </a:t>
            </a:r>
          </a:p>
          <a:p>
            <a:r>
              <a:rPr 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SOCIO-ECONOMICO-</a:t>
            </a:r>
          </a:p>
          <a:p>
            <a:r>
              <a:rPr 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SANITARIE</a:t>
            </a:r>
          </a:p>
        </p:txBody>
      </p:sp>
    </p:spTree>
    <p:extLst>
      <p:ext uri="{BB962C8B-B14F-4D97-AF65-F5344CB8AC3E}">
        <p14:creationId xmlns:p14="http://schemas.microsoft.com/office/powerpoint/2010/main" val="1172810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66F1C-0776-40A9-9ACB-3CB9C460E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Obesity is associated with multiple complications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22B48-461F-4515-84CE-7865D53F1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A-fib, atrial fibrillation; CAD, coronary artery disease; CHF, congestive heart failure; ED, erectile dysfunction; EOM, eosinophilic otitis media; GDM, gestational diabetes mellitus; GERD, gastroesophageal reflux disease; HCC, hepatocellular carcinoma; HTN, hypertension; HLD, </a:t>
            </a:r>
            <a:r>
              <a:rPr lang="en-GB" dirty="0" err="1"/>
              <a:t>hyperlipidemia</a:t>
            </a:r>
            <a:r>
              <a:rPr lang="en-GB" dirty="0"/>
              <a:t>; MM, multiple myeloma; NAFLD, non-alcoholic fatty liver disease; OA, osteoarthritis; VTE, venous thromboembolism.</a:t>
            </a:r>
            <a:br>
              <a:rPr lang="en-GB" dirty="0"/>
            </a:br>
            <a:r>
              <a:rPr lang="en-GB" dirty="0"/>
              <a:t>Horn et al. Postgrad Med 2022;134:359–75.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CFCB85-8E98-4D8D-B206-2964C51C46F2}"/>
              </a:ext>
            </a:extLst>
          </p:cNvPr>
          <p:cNvSpPr/>
          <p:nvPr/>
        </p:nvSpPr>
        <p:spPr>
          <a:xfrm>
            <a:off x="632100" y="3684933"/>
            <a:ext cx="2872343" cy="189265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00" marR="0" lvl="0" indent="-176200" algn="ctr" defTabSz="68575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ct val="50000"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Arial" charset="0"/>
              </a:rPr>
              <a:t>229+</a:t>
            </a:r>
          </a:p>
          <a:p>
            <a:pPr marL="176200" marR="0" lvl="0" indent="-176200" algn="ctr" defTabSz="6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0000"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Arial" charset="0"/>
              </a:rPr>
              <a:t>complications affecting </a:t>
            </a:r>
            <a:b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Arial" charset="0"/>
              </a:rPr>
            </a:br>
            <a:r>
              <a:rPr kumimoji="0" lang="en-GB" sz="1500" b="1" i="1" u="none" strike="noStrike" kern="0" cap="none" spc="0" normalizeH="0" baseline="0" noProof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Arial" charset="0"/>
              </a:rPr>
              <a:t>EVERY</a:t>
            </a: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Arial" charset="0"/>
              </a:rPr>
              <a:t> </a:t>
            </a: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Arial" charset="0"/>
              </a:rPr>
              <a:t>organ system </a:t>
            </a:r>
            <a:b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Arial" charset="0"/>
              </a:rPr>
            </a:b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Arial" charset="0"/>
              </a:rPr>
              <a:t>and medical specialty</a:t>
            </a:r>
            <a:endParaRPr kumimoji="0" lang="en-GB" sz="825" b="1" i="0" u="none" strike="noStrike" kern="0" cap="none" spc="0" normalizeH="0" baseline="0" noProof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303E4-2FD0-466A-9072-915BC98E3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555"/>
          <a:stretch/>
        </p:blipFill>
        <p:spPr>
          <a:xfrm>
            <a:off x="632100" y="1722448"/>
            <a:ext cx="2761727" cy="3814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4187405-E486-47C9-B124-A5616B7074CE}"/>
              </a:ext>
            </a:extLst>
          </p:cNvPr>
          <p:cNvGrpSpPr/>
          <p:nvPr/>
        </p:nvGrpSpPr>
        <p:grpSpPr>
          <a:xfrm>
            <a:off x="5936347" y="1729591"/>
            <a:ext cx="3484408" cy="3702780"/>
            <a:chOff x="6176058" y="2101119"/>
            <a:chExt cx="3465564" cy="3684139"/>
          </a:xfrm>
          <a:solidFill>
            <a:srgbClr val="E0DED8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6FA22FC-60F4-4D19-B70B-116FB766E9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6193" y="2154885"/>
              <a:ext cx="103911" cy="10391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Chronic </a:t>
              </a:r>
              <a:r>
                <a:rPr kumimoji="0" lang="en-GB" sz="133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rhosinustis</a:t>
              </a:r>
              <a:endParaRPr kumimoji="0" lang="en-GB" sz="1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64AF1DD-B59C-4EDD-AB25-F69FB7EE3D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3984" y="2175740"/>
              <a:ext cx="108634" cy="10863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Meniere’s disease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3457A83-8DD6-482F-9A12-D226D76A2C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66314" y="2305802"/>
              <a:ext cx="99188" cy="9918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Nasal </a:t>
              </a:r>
              <a:r>
                <a:rPr kumimoji="0" lang="en-GB" sz="133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dyspnea</a:t>
              </a:r>
              <a:endParaRPr kumimoji="0" lang="en-GB" sz="1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E153F5D-7E09-48F8-AE1E-09FB9F1AD6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27245" y="2302470"/>
              <a:ext cx="103911" cy="10391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Allergic rhinitis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A912053-3EEA-44C3-A7E3-B0EA029E9B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20224" y="2416715"/>
              <a:ext cx="140321" cy="14032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Incisional hernia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C8F016-5C4C-4299-B5BF-FAA7154CBE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38008" y="2369940"/>
              <a:ext cx="146858" cy="14685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Primary spontaneous cerebrospinal fluid </a:t>
              </a:r>
              <a:r>
                <a:rPr kumimoji="0" lang="en-GB" sz="133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rhinorrhea</a:t>
              </a:r>
              <a:endParaRPr kumimoji="0" lang="en-GB" sz="1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7E48C2-02F1-4C04-8E39-492461329F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71370" y="2157496"/>
              <a:ext cx="103911" cy="10391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82786F">
                      <a:lumMod val="50000"/>
                    </a:srgbClr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Heart transplant - rejection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3846335-F601-49D2-9BC4-14DAF51BC4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62857" y="4487335"/>
              <a:ext cx="103473" cy="10391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Paired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EA62AC-2BED-421B-BD27-49422FD411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90667" y="4697272"/>
              <a:ext cx="103473" cy="10391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Anti-social personality disorder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51867A9-7BF6-4C9E-9508-862F71C03A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87426" y="4608093"/>
              <a:ext cx="103473" cy="10391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Manic episode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A32151D-137F-420E-B799-8FB973BC86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26453" y="4678504"/>
              <a:ext cx="103473" cy="10391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Chronic insomnia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FBE76E3-38C7-45AD-92C5-B51A442CC0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15865" y="5223591"/>
              <a:ext cx="225757" cy="22671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Low velocity / Spontaneous knee dislocation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BE26A04-28AE-48ED-9AB7-7C586C9A8D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37499" y="5291367"/>
              <a:ext cx="103473" cy="10391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Ipoor</a:t>
              </a: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 recovery after burn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FE0F29E-870D-45E6-A113-5603A0BBE4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3137" y="5433727"/>
              <a:ext cx="98769" cy="9918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Spontaneous rupture of quadriceps tendons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5F7B13D-0E03-4518-8AAF-8F4D5711E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29372" y="5489100"/>
              <a:ext cx="169317" cy="17003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Rotator cuff / Upper extremities tendinitis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4AA1F1F-69F5-49D0-821D-94A4FB13D8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188" y="2749164"/>
              <a:ext cx="146071" cy="14669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Unemployment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34C5B2E-53CD-496B-BBD2-0509C62A0F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35610" y="2785916"/>
              <a:ext cx="107346" cy="10734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No close friends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83E8266-EFC4-4754-A55F-263329593C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89000" y="2915505"/>
              <a:ext cx="107346" cy="10734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Low gross individual earnings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FECC61D-4AE2-4F32-AD87-182D19F694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28630" y="2830296"/>
              <a:ext cx="99188" cy="9918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Perceived vu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7B43761-00BF-40DD-878D-6EB1D095AF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46058" y="3262513"/>
              <a:ext cx="107346" cy="10734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Frequent headaches (non-migraine)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9F9ED3F-7860-472E-ABF1-BC2985D971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5341" y="5263275"/>
              <a:ext cx="103473" cy="10391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Gingivitis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D1D36F2-FC3D-43D6-BBF1-B56E4652F9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9827" y="5335363"/>
              <a:ext cx="169317" cy="17003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Tooth loss / edentulism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EAFF135-7417-4B3F-B4C5-C03FD5C7C3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32968" y="5171635"/>
              <a:ext cx="103473" cy="10391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Fatigue (lack of energy)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9C69DD3-79E2-4A1B-B11B-66652A2B29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08532" y="5640513"/>
              <a:ext cx="94065" cy="9446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Multiple Yeast Infections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80E8A06-8F23-4730-8990-5A272A52EA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4220" y="5664873"/>
              <a:ext cx="94065" cy="9446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Multiple Bladder Infections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9DF8281-3BFA-45EB-86BA-CAB07AF2CB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8090" y="5339262"/>
              <a:ext cx="94065" cy="9446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Illegible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6196DE8-F1AE-4729-A12F-7F2A2D79C2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74327" y="5336958"/>
              <a:ext cx="96359" cy="9676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Elephantiasis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A95A8D0-B2F8-4231-8A77-690D5D863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9215" y="5688490"/>
              <a:ext cx="96359" cy="9676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Seb</a:t>
              </a: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. </a:t>
              </a:r>
              <a:r>
                <a:rPr kumimoji="0" lang="en-GB" sz="133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Keratosos</a:t>
              </a:r>
              <a:endParaRPr kumimoji="0" lang="en-GB" sz="1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DE06D9-E5EE-4A9A-8440-59EFEB83D0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6591" y="5549984"/>
              <a:ext cx="96359" cy="9676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Stasis Changes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8172AD0-37D6-46F9-A9FE-9184326352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3497" y="5615661"/>
              <a:ext cx="98769" cy="9918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Cherry </a:t>
              </a:r>
              <a:r>
                <a:rPr kumimoji="0" lang="en-GB" sz="133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Hemangiomas</a:t>
              </a:r>
              <a:endParaRPr kumimoji="0" lang="en-GB" sz="1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4EB5229-6B8A-4C96-AA88-9A1B50D894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68469" y="4474442"/>
              <a:ext cx="141097" cy="14169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Asthma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AFA72E-5BA9-4F32-86C1-ECF2F79E1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6745" y="3621803"/>
              <a:ext cx="96359" cy="9676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Emphysema, chronic bronchitis or obstructive pulmonary disease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89CFE89-CB1A-4852-865C-91A50555A1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35654" y="3926852"/>
              <a:ext cx="96359" cy="9676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Migraine Headaches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C35ED0E-4412-4122-8A68-CE7B58BA88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5517" y="2101119"/>
              <a:ext cx="94464" cy="9446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Macular degeneration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44977C5-BA57-41DE-9B0C-2101656D52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7011" y="2131269"/>
              <a:ext cx="94464" cy="9446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Glaucoma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ACE8890-8BE4-4F23-AC06-DBAF496AE6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76058" y="3104053"/>
              <a:ext cx="103911" cy="10391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Seb</a:t>
              </a: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. dermatitis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B6BCE7-F469-4981-B26E-CA18E1F44A82}"/>
              </a:ext>
            </a:extLst>
          </p:cNvPr>
          <p:cNvGrpSpPr/>
          <p:nvPr/>
        </p:nvGrpSpPr>
        <p:grpSpPr>
          <a:xfrm>
            <a:off x="4262469" y="1333299"/>
            <a:ext cx="7203064" cy="4292172"/>
            <a:chOff x="4505200" y="1704999"/>
            <a:chExt cx="7203064" cy="4292172"/>
          </a:xfrm>
          <a:solidFill>
            <a:srgbClr val="001965"/>
          </a:solidFill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9898523-E57E-4499-8267-6F77ACD768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04595" y="2777966"/>
              <a:ext cx="1081616" cy="108161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HTN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4F20B7F-2EF1-4925-9E1A-C75A15B271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64705" y="2321405"/>
              <a:ext cx="613407" cy="613407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CAD</a:t>
              </a:r>
              <a:endParaRPr kumimoji="0" lang="en-GB" sz="5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3D9CE54-6CEC-4617-9104-EB97CC3343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4543" y="1704999"/>
              <a:ext cx="420273" cy="420273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Urinary incontinence (including nocturia / stress urinary incontinence)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775177B-0D25-4A54-BD32-443A996530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78486" y="2286016"/>
              <a:ext cx="108634" cy="10863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Venous insufficiency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6B1228-E5B4-4407-9E49-2269F70889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765" y="2548850"/>
              <a:ext cx="289393" cy="28811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Benign prostatic hypertrophy 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672924F-1418-4AAD-B13C-10AD660303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12054" y="2163998"/>
              <a:ext cx="349518" cy="34951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Surgical wound infection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ABC3D1D-B55E-4369-AC00-EDC584C0EF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36503" y="3367912"/>
              <a:ext cx="491214" cy="49121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Esophageal</a:t>
              </a:r>
              <a:r>
                <a:rPr kumimoji="0" lang="en-GB" sz="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 Cancer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5B4CE90-3B80-45D3-84D1-11423A499F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6904" y="3421023"/>
              <a:ext cx="506150" cy="50615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Pancreatic Cancers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ABB6E1A-EAE9-4F5E-BDEC-29BD7DF6BA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42899" y="3870972"/>
              <a:ext cx="396750" cy="39675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Stomach Cancer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DD048CD-E5EF-4F19-89EC-770AA2F3D6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23215" y="4367452"/>
              <a:ext cx="510107" cy="510107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Depression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72A53E8-17ED-45BC-B9FA-E3A563220D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00468" y="3883676"/>
              <a:ext cx="547893" cy="547893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Renal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Cancers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43A2FEA-3229-43A3-9FD0-7E207EB364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0350" y="4491879"/>
              <a:ext cx="319301" cy="31930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Uterine Cancers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AC97B02-B98A-489B-8E13-A754B4CCF6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3714" y="3937158"/>
              <a:ext cx="377857" cy="377857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MM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8349659-770B-47CE-A9FD-B7C852596A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31871" y="4337344"/>
              <a:ext cx="373134" cy="37313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Thyroid Cancer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7D4D2D5-FC14-4B7C-8FF7-49CBE97F16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2291" y="4488001"/>
              <a:ext cx="665973" cy="665973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Breast Cancers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FB95CA4-CE31-4B99-BDB1-B7F921952D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14191" y="4960184"/>
              <a:ext cx="812393" cy="812393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Colorectal Cancers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CD4DADB-C793-4F07-A786-6E556F3616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8228" y="4727633"/>
              <a:ext cx="719751" cy="71975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Endometrial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Cancers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5CD43E1-16F4-44B8-9EE0-00DABB4A14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8116" y="3872363"/>
              <a:ext cx="603252" cy="603252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Stroke (ischemic, </a:t>
              </a:r>
              <a:r>
                <a:rPr kumimoji="0" lang="en-GB" sz="4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hemorrhagic</a:t>
              </a:r>
              <a:r>
                <a:rPr kumimoji="0" lang="en-GB" sz="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, incident and recurrent)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DAC3E02-B513-4964-85CA-DD721A5729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83233" y="4905092"/>
              <a:ext cx="297563" cy="297563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Poor response to surgery after </a:t>
              </a:r>
              <a:r>
                <a:rPr kumimoji="0" lang="en-GB" sz="133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orthopedic</a:t>
              </a: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 injury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4CD20B1-483C-4234-958E-CA86A62EDB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63029" y="4745895"/>
              <a:ext cx="103473" cy="10391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Avoidant Personality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C3492DF-08F5-4149-A7FD-CE22AE6267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50630" y="5424056"/>
              <a:ext cx="358964" cy="35896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Post-trauma multiple organ Failure/Mortality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429E549-6B1C-49FB-B585-1C9B94E380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99946" y="4825142"/>
              <a:ext cx="250330" cy="25033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Osteoarthritis hip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C38E06A-3393-458B-9623-7847F58B31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66100" y="5569739"/>
              <a:ext cx="225758" cy="22671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Neck, back, Knee pain or other joint </a:t>
              </a:r>
              <a:r>
                <a:rPr kumimoji="0" lang="en-GB" sz="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poin</a:t>
              </a:r>
              <a:endParaRPr kumimoji="0" lang="en-GB" sz="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55D1FE2-F525-4199-88A0-8FEF5CABB7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16738" y="5060936"/>
              <a:ext cx="349518" cy="34951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Sciatica / LBP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7BE37F3-3ECF-44BB-9A34-3AA027095E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5182" y="5442626"/>
              <a:ext cx="443982" cy="443982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OA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719E00D-AF62-41B3-88D4-A9E067B21F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6426" y="2528421"/>
              <a:ext cx="227302" cy="227302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Secondary hypogonadism (male)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8559819-B612-4FD7-A2E1-8FAFCA8B04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11362" y="2367007"/>
              <a:ext cx="344795" cy="34621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ED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E221068-0B05-42CF-AB8B-C45F79A962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73061" y="2230030"/>
              <a:ext cx="316455" cy="318115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Subfertility</a:t>
              </a:r>
              <a:endParaRPr kumimoji="0" lang="en-GB" sz="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DEA9798-68D9-41B7-AA4F-F1F414A8AE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90923" y="3015381"/>
              <a:ext cx="576232" cy="576232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NAFLD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38EDCBB-1744-47CE-B726-2D79A99C48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5578" y="3584385"/>
              <a:ext cx="429237" cy="429237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Impaired physical function/mobility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7CDAD48-69D6-40EB-B256-5722858ED9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5386" y="2638065"/>
              <a:ext cx="365300" cy="36368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Gout</a:t>
              </a: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70C0B02-AC3C-4481-BDDD-AD639A2829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05709" y="2120016"/>
              <a:ext cx="576809" cy="576809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CHF</a:t>
              </a:r>
              <a:endParaRPr kumimoji="0" lang="en-GB" sz="5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52C0515-B240-4A0C-B462-2135B5F42C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21016" y="3349397"/>
              <a:ext cx="245607" cy="245607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Low HDL</a:t>
              </a: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6EDF62E-2B6C-4CD6-922F-9942CA8BE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9072" y="3388135"/>
              <a:ext cx="103911" cy="10391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Hyperlipidemia</a:t>
              </a:r>
              <a:endParaRPr kumimoji="0" lang="en-GB" sz="1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CAD44DC-FCFD-4AAC-B5CB-D09EF551BB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75912" y="2789785"/>
              <a:ext cx="425089" cy="425089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VTE</a:t>
              </a: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37B6724-BEA2-4F02-A898-E54EC6D293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77487" y="3544828"/>
              <a:ext cx="250330" cy="25033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All cause mortality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9736E0F-B839-44FB-B300-061CB04F3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4274" y="3619091"/>
              <a:ext cx="198375" cy="198375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End-stage renal failure on dialysis -mortality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A1A6FAD-C022-4BAC-9B73-F1E6DCF12C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9645" y="4559727"/>
              <a:ext cx="377857" cy="377857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Stroke (mortality)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B1D93A7-2D02-45B6-8FFC-4EB8F529FA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5779" y="5548882"/>
              <a:ext cx="392027" cy="392027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Periodontitis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(including increased risk of periodontitis progression)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0D39E1D-0070-4CDB-9B6D-DF41C3A956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00108" y="4750451"/>
              <a:ext cx="566786" cy="56678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A-fib</a:t>
              </a: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5BD4580-0AD9-4BD1-97EB-D8FF49B5A9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4004" y="4043864"/>
              <a:ext cx="278670" cy="27867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9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Chronic kidney disease/End-stage renal failure</a:t>
              </a: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0E3B6A3-94AB-4A93-A91B-588F01064E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85299" y="4324133"/>
              <a:ext cx="222054" cy="22299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Frailty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70BA505-9C27-46E1-A461-0E3CB50551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31939" y="5850751"/>
              <a:ext cx="145800" cy="14642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Skin tags</a:t>
              </a: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3CE0D10-F97A-421E-916B-9EBC5F4679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6207" y="4926351"/>
              <a:ext cx="368411" cy="36841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9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Left ventricular hypertrophy</a:t>
              </a: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A39A9AD-5774-4D15-A87C-DFA10D7238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77111" y="3971486"/>
              <a:ext cx="96359" cy="9676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Type 2 diabetes mortality</a:t>
              </a: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FA0B043-4BC9-4CB1-A046-A8DCD76BD6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82591" y="4068034"/>
              <a:ext cx="179482" cy="179482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Metabolic syndrome</a:t>
              </a: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325BFA2-FA65-4E85-8989-201363E55F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4419" y="4105097"/>
              <a:ext cx="188929" cy="188929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Cerebral atrophy</a:t>
              </a: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F4F7FEB-32E4-456C-956C-C1461CD796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82179" y="3761483"/>
              <a:ext cx="141097" cy="14169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Pressure ulcer – long stay nursing home residents</a:t>
              </a:r>
              <a:endParaRPr kumimoji="0" lang="en-GB" sz="1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3DC94129-940D-4FD7-9086-5EC2D024CF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1543" y="3791853"/>
              <a:ext cx="141097" cy="14169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Congestive heart failure</a:t>
              </a: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68EDC49-64B9-4F28-B2D3-1BD288AD4F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45287" y="3961524"/>
              <a:ext cx="141097" cy="14169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Unstable Angina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1DD670D-D2CE-4F3E-B93C-98E0D92849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0789" y="3855353"/>
              <a:ext cx="169317" cy="17003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Sudden Cardiac Death</a:t>
              </a: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4F8FB977-0903-4797-BCD4-C283BA857C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4351" y="3495236"/>
              <a:ext cx="188131" cy="188929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Left atrial enlargement</a:t>
              </a: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4F5F292-55AA-40AA-8BCC-93A8CC1FAA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7613" y="3513187"/>
              <a:ext cx="141098" cy="14169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Stroke angina</a:t>
              </a: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F901C8F6-D418-4B33-953B-CD876EBAB6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8791" y="4125097"/>
              <a:ext cx="344795" cy="344795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Albuminuria/Proteinuria</a:t>
              </a: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F0D2A9B-D0DB-4994-A873-5D83248878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6686" y="3712440"/>
              <a:ext cx="336835" cy="33534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9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Hyperlipidemia</a:t>
              </a:r>
              <a:endParaRPr kumimoji="0" lang="en-GB" sz="16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14900ED-1A7E-436F-B940-FB4C638F59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11909" y="4088407"/>
              <a:ext cx="279128" cy="27912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9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Hypertruglyceridemia</a:t>
              </a:r>
              <a:endParaRPr kumimoji="0" lang="en-GB" sz="16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F488FB2E-44EF-47FA-888B-70152A54B9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73062" y="3507159"/>
              <a:ext cx="269223" cy="269223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HLD</a:t>
              </a: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B2A2E0D4-745F-4D15-A429-02437842B0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78279" y="2271063"/>
              <a:ext cx="836009" cy="836009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Type 2 diabetes</a:t>
              </a: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5CDEB62-00E7-4B7C-B287-21325FAAF7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38619" y="4344787"/>
              <a:ext cx="566786" cy="56678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Heart failure incident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79011EF-ABAC-4AB6-9DB5-561A1C4C41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91750" y="3827530"/>
              <a:ext cx="505384" cy="50538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Myocardial Infarction</a:t>
              </a: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737392D-E247-4918-B4E1-59FE3B2AA5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7175" y="4273158"/>
              <a:ext cx="330625" cy="330625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Low Apgar score in the </a:t>
              </a:r>
              <a:r>
                <a:rPr kumimoji="0" lang="en-GB" sz="2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newborn</a:t>
              </a:r>
              <a:endParaRPr kumimoji="0" lang="en-GB" sz="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FD3AE14-F83C-4ECC-AA23-E661F0DE80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8874" y="4656924"/>
              <a:ext cx="358964" cy="35896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Macrosomia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393A58B4-BCF8-44B9-9042-2A4478F8B5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1871" y="4010377"/>
              <a:ext cx="264500" cy="26450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Foetal Death</a:t>
              </a: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8C88FE57-08BA-4CE0-8482-B190E9CF40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97285" y="3019771"/>
              <a:ext cx="103911" cy="10391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Chronic widespread pain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302EDD55-D4B8-42FA-9E72-FE96FB10A2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14740" y="3341788"/>
              <a:ext cx="354241" cy="35424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Gestational hypertension</a:t>
              </a: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06AE405E-819B-46FB-AE68-F9AF6EAAC3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5012" y="5178383"/>
              <a:ext cx="559515" cy="559515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C-section (incl. elective and emergency)</a:t>
              </a: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94E0E0A8-688A-445B-8D29-C1F393253E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92621" y="4691208"/>
              <a:ext cx="224605" cy="22555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NICU admission</a:t>
              </a: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BB1F472E-76DB-43FF-97A8-423BC4440F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9465" y="3615636"/>
              <a:ext cx="321118" cy="32111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Pre-mature delivery/</a:t>
              </a:r>
              <a:br>
                <a:rPr kumimoji="0" lang="en-GB" sz="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</a:br>
              <a:r>
                <a:rPr kumimoji="0" lang="en-GB" sz="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pre-term delivery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296A8BF7-99CF-4EAC-8047-5F77DB6711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87260" y="5166495"/>
              <a:ext cx="316455" cy="316455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Induction of labour</a:t>
              </a: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EF623F9-87C2-42E2-9E2A-EB915F7CAD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8230" y="3120480"/>
              <a:ext cx="495938" cy="49593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GDM</a:t>
              </a: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3273556-AF95-40FC-A556-E8B7CB6FD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69595" y="4947625"/>
              <a:ext cx="434498" cy="43449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Large-for-gestational age</a:t>
              </a: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13E83C39-D6B7-4639-8E30-90F8551F27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0337" y="4637551"/>
              <a:ext cx="197537" cy="198375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Post-dates</a:t>
              </a: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FD919F91-506E-43B9-9976-BFCFD757F4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56284" y="4316550"/>
              <a:ext cx="282195" cy="283393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Shoulder dystocia</a:t>
              </a: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36C969D-101D-481A-A2B0-77094C1422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5200" y="3877429"/>
              <a:ext cx="481079" cy="481079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Preeclampsia</a:t>
              </a: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E11A062B-4A96-4309-A64B-29C8244869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8564" y="4081774"/>
              <a:ext cx="192835" cy="193652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Sepsis during pregnancy or puerperium (including UTI) 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20850A9-5D84-4F9F-97CA-0B5BBB0FD04D}"/>
              </a:ext>
            </a:extLst>
          </p:cNvPr>
          <p:cNvGrpSpPr/>
          <p:nvPr/>
        </p:nvGrpSpPr>
        <p:grpSpPr>
          <a:xfrm>
            <a:off x="4675077" y="1533609"/>
            <a:ext cx="6854812" cy="4302647"/>
            <a:chOff x="4914788" y="1905137"/>
            <a:chExt cx="6854812" cy="4302647"/>
          </a:xfrm>
          <a:solidFill>
            <a:srgbClr val="3B97DE"/>
          </a:solidFill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9B9FD84-6DB7-49CF-A5AD-1798E92C20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08372" y="2826664"/>
              <a:ext cx="680143" cy="680143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Prostate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Cancers</a:t>
              </a: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66897337-F907-48CD-9543-C836414949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1062" y="2123349"/>
              <a:ext cx="251481" cy="25148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Renal Stones</a:t>
              </a: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88F9888-AF16-43EC-8501-CC3437E79E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87590" y="2017273"/>
              <a:ext cx="251481" cy="25148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Barrett's </a:t>
              </a:r>
              <a:r>
                <a:rPr kumimoji="0" lang="en-GB" sz="18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esophagus</a:t>
              </a:r>
              <a:endParaRPr kumimoji="0" lang="en-GB" sz="18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A6756A8D-484A-4F39-B705-BA5AF541D8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29229" y="2510214"/>
              <a:ext cx="198375" cy="198375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Overactive Bladder</a:t>
              </a: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166767C2-758D-4354-A77B-304D4CBCD1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413" y="2098148"/>
              <a:ext cx="203098" cy="204195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Kidney transplant – delayed graft function</a:t>
              </a: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96BFF5D7-BD78-49AC-9480-45A8758201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2917" y="1905137"/>
              <a:ext cx="140796" cy="14079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Kidney transplant – wound dehiscence</a:t>
              </a: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C8B32CF0-FDEA-4E5E-B419-3C220D9DEC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74960" y="2282333"/>
              <a:ext cx="108634" cy="10863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82786F">
                      <a:lumMod val="50000"/>
                    </a:srgbClr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Kidney transplant – primary graft failure</a:t>
              </a: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97380E3A-58BC-4E38-87B3-608DEF82E6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69752" y="3850976"/>
              <a:ext cx="599848" cy="59984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Ovarian Cancers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0979969C-83CD-41EF-AF53-670B61032A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55197" y="3531204"/>
              <a:ext cx="467598" cy="46759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HCC</a:t>
              </a: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0168D2CD-95D2-4E43-94DB-B3273EF7A1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11690" y="4271018"/>
              <a:ext cx="172673" cy="173405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Urinary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Bladder Cancers</a:t>
              </a: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876DF223-CCB5-48E3-9F5C-28BF8BCF7F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34531" y="4257688"/>
              <a:ext cx="344795" cy="344795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Gallbladder Cancers</a:t>
              </a: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540068BE-322C-4499-B352-B152A0E5B1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94527" y="4639904"/>
              <a:ext cx="377857" cy="377857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Non-Hodgkin Lymphoma</a:t>
              </a: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EA97286-805B-4A94-BA70-2543FB0D88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9384" y="4422234"/>
              <a:ext cx="222054" cy="22299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Anxiety</a:t>
              </a: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A9EF5573-2A2D-464F-AB70-4535BA796B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0168" y="5697931"/>
              <a:ext cx="354241" cy="35424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Injury (Occupational/Sports/Unspecified) </a:t>
              </a:r>
              <a:r>
                <a:rPr kumimoji="0" lang="en-GB" sz="16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incl</a:t>
              </a:r>
              <a:r>
                <a:rPr kumimoji="0" lang="en-GB" sz="16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, sprains/strains</a:t>
              </a: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F96E048-BA3E-4AF1-83A0-C3A95E7E22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9384" y="4806864"/>
              <a:ext cx="222054" cy="22299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Low general health</a:t>
              </a: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7576B9A-FCF7-456C-99E1-FA31D1321D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6061" y="5821593"/>
              <a:ext cx="302286" cy="30228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Ankle Fracture/lower limb fracture</a:t>
              </a: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9608B7B7-A325-4A96-A2F2-749EE75D2C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14844" y="3034846"/>
              <a:ext cx="107346" cy="10734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Negative affect</a:t>
              </a: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17AEA93F-AEA5-422F-A89A-06357A73C8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62064" y="2856977"/>
              <a:ext cx="174759" cy="174759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Low self-esteem</a:t>
              </a: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8577A5B3-3A19-4C9E-971A-D103B7D6FB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62429" y="3665300"/>
              <a:ext cx="103911" cy="103911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79101EBA-4CF8-49F9-A742-E36EB81661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61596" y="4033637"/>
              <a:ext cx="415643" cy="415643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Hepatitis C</a:t>
              </a: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AE8B9204-0C48-431C-871A-6DF64EEF6E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72325" y="2933386"/>
              <a:ext cx="406196" cy="40619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Gallstones</a:t>
              </a: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EDA70776-C939-41B8-8506-243BB4D40A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9144" y="2073045"/>
              <a:ext cx="108634" cy="10863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82786F">
                      <a:lumMod val="50000"/>
                    </a:srgbClr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Kidney transplant – new onset diabetes after transplant</a:t>
              </a: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DEE5ED28-2A4D-4785-A6B5-BF9AEBC3DD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5841" y="2228128"/>
              <a:ext cx="108634" cy="10863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82786F">
                      <a:lumMod val="50000"/>
                    </a:srgbClr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Kidney transplant – </a:t>
              </a:r>
              <a:r>
                <a:rPr kumimoji="0" lang="en-GB" sz="133" b="0" i="0" u="none" strike="noStrike" kern="1200" cap="none" spc="0" normalizeH="0" baseline="0" noProof="0" err="1">
                  <a:ln>
                    <a:noFill/>
                  </a:ln>
                  <a:solidFill>
                    <a:srgbClr val="82786F">
                      <a:lumMod val="50000"/>
                    </a:srgbClr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acite</a:t>
              </a: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82786F">
                      <a:lumMod val="50000"/>
                    </a:srgbClr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 rejection</a:t>
              </a: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EAD29969-FBEE-4E4A-AF8B-80275288AE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03758" y="2370751"/>
              <a:ext cx="174759" cy="174759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Lung transplant - mortality</a:t>
              </a: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CFA83E08-BB41-4929-B715-C669B4C471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4557" y="3035647"/>
              <a:ext cx="206986" cy="20698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Diverticulosis</a:t>
              </a: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AF5F046-A527-4935-84CD-668B691EC7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3543" y="3805162"/>
              <a:ext cx="264500" cy="26450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Rheumatoid arthritis (including worse prognosis with more disability)</a:t>
              </a: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E3335C69-932B-4703-B70A-9E1F4F27B9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7118" y="5886605"/>
              <a:ext cx="321179" cy="321179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Acanthosis Nigricans</a:t>
              </a: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87203FBA-3EB0-41D9-8A1C-D9AB9F2BB7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6680" y="3808527"/>
              <a:ext cx="174759" cy="174759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Multiple Sclerosis</a:t>
              </a: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39DC158-978F-4CA9-9C20-14DDEE92E8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8438" y="5674319"/>
              <a:ext cx="169317" cy="17003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Intertrigo</a:t>
              </a: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D482EC40-2AA4-40A3-8D8F-96E26F45BF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7011" y="4924429"/>
              <a:ext cx="708482" cy="708482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GERD</a:t>
              </a: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5A8B9956-CA36-4FA6-8E21-B36C83455F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8639" y="5124726"/>
              <a:ext cx="169317" cy="17003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Lymphoedema</a:t>
              </a: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1C38B8D5-345C-4FCE-B7F6-0D5D2101B3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5974" y="5623465"/>
              <a:ext cx="251779" cy="251779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Hidradenitis Suppurative</a:t>
              </a: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0B1D8630-B27B-4284-9621-627BA72D93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87974" y="5483320"/>
              <a:ext cx="94065" cy="9446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Stria</a:t>
              </a: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164D012C-1787-4B9A-A39F-FA74D13EBE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89058" y="5753293"/>
              <a:ext cx="96359" cy="9676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Ersypels</a:t>
              </a:r>
              <a:endParaRPr kumimoji="0" lang="en-GB" sz="1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4D41D8AF-E51B-4AC0-879E-584BAF4ACC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5999" y="5689406"/>
              <a:ext cx="141097" cy="14169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Keratosis Pilaris</a:t>
              </a: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AD0BBFF7-6393-4B72-9A0D-10798491EC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27529" y="4565677"/>
              <a:ext cx="377857" cy="377857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Cirrhosis</a:t>
              </a: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7863A52A-CF46-4D0E-97BE-7E28984D6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0276" y="4485958"/>
              <a:ext cx="406196" cy="40619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Pancreatitis</a:t>
              </a: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583A9B7A-7828-4051-B4C4-AAEF7B2CC9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78433" y="3574867"/>
              <a:ext cx="96359" cy="9676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Fibromyalgia</a:t>
              </a: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E5CF5B6E-3B83-4683-BDEF-8FAC25B138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2724" y="3676370"/>
              <a:ext cx="141098" cy="14169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ICD complications</a:t>
              </a: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1A0ECB2B-3AEB-46C2-8E87-1B2DD60713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1380" y="3118912"/>
              <a:ext cx="377857" cy="377857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Dementia</a:t>
              </a: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E1985A88-4A54-407B-8B8B-AF261FC094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8261" y="2117099"/>
              <a:ext cx="217268" cy="21726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Cataracts</a:t>
              </a: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6D278ECC-2141-4048-B74F-DCECD6A20A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6841" y="3117867"/>
              <a:ext cx="505384" cy="50538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Colorectal Polyps</a:t>
              </a: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BBED6A03-A1AF-428C-A09E-54F73471C7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51422" y="3833997"/>
              <a:ext cx="259777" cy="259777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Postpartum </a:t>
              </a:r>
              <a:r>
                <a:rPr kumimoji="0" lang="en-GB" sz="18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hemorrhage</a:t>
              </a:r>
              <a:endParaRPr kumimoji="0" lang="en-GB" sz="18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9FE1C1C3-D879-4CBB-A4AB-403F84E032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19913" y="4280834"/>
              <a:ext cx="178724" cy="179482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Instrumental delivery (</a:t>
              </a:r>
              <a:r>
                <a:rPr kumimoji="0" lang="en-GB" sz="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inc.</a:t>
              </a: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 forceps, vacuum)</a:t>
              </a: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89C4A3D2-FECB-474E-93E2-032536C8C1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6367" y="4532475"/>
              <a:ext cx="174020" cy="174759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Neonatal seizure</a:t>
              </a: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28AB326B-6FE3-4386-9A33-E8B973DA6C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13345" y="4928416"/>
              <a:ext cx="224605" cy="22555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Respiratory problems in the </a:t>
              </a:r>
              <a:r>
                <a:rPr kumimoji="0" lang="en-GB" sz="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newborn</a:t>
              </a:r>
              <a:endParaRPr kumimoji="0" lang="en-GB" sz="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702C6460-6DC3-4C90-BFBE-13C8E801CB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7419" y="4139138"/>
              <a:ext cx="141097" cy="14169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Failed labour induction</a:t>
              </a: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A9B46FE-F2AE-4B62-897D-C72D27BA08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96345" y="4131202"/>
              <a:ext cx="96359" cy="9676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Peripheral oedema</a:t>
              </a: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C1E9909C-B410-45DF-A26D-56517073E5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6047" y="4223681"/>
              <a:ext cx="96359" cy="9676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Birth asphyxia</a:t>
              </a: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9BF7DC4E-98CA-4460-8813-37C04B4D0B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1613" y="4170954"/>
              <a:ext cx="96359" cy="9676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Infant mortality</a:t>
              </a: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87379C0B-F33D-4D44-BCAE-C46E9D019F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3665" y="4829175"/>
              <a:ext cx="96359" cy="9676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82786F">
                      <a:lumMod val="50000"/>
                    </a:srgbClr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Child hospital admissions in the first 5 years of life</a:t>
              </a: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64065A4B-84D9-49BB-A984-3F7F28FE8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7383" y="4819999"/>
              <a:ext cx="96359" cy="9676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82786F">
                      <a:lumMod val="50000"/>
                    </a:srgbClr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Bacterial sepsis of </a:t>
              </a:r>
              <a:r>
                <a:rPr kumimoji="0" lang="en-GB" sz="133" b="0" i="0" u="none" strike="noStrike" kern="1200" cap="none" spc="0" normalizeH="0" baseline="0" noProof="0" err="1">
                  <a:ln>
                    <a:noFill/>
                  </a:ln>
                  <a:solidFill>
                    <a:srgbClr val="82786F">
                      <a:lumMod val="50000"/>
                    </a:srgbClr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newborn</a:t>
              </a:r>
              <a:endParaRPr kumimoji="0" lang="en-GB" sz="133" b="0" i="0" u="none" strike="noStrike" kern="1200" cap="none" spc="0" normalizeH="0" baseline="0" noProof="0">
                <a:ln>
                  <a:noFill/>
                </a:ln>
                <a:solidFill>
                  <a:srgbClr val="82786F">
                    <a:lumMod val="50000"/>
                  </a:srgbClr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CE9B9F24-BE60-41A5-A2C6-EFACDCE579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2039" y="4534665"/>
              <a:ext cx="96359" cy="9676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82786F">
                      <a:lumMod val="50000"/>
                    </a:srgbClr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UTI during pregnancy and postpartum</a:t>
              </a: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38877A8-EAE7-430F-A167-B674C1E41D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2605" y="4496906"/>
              <a:ext cx="96359" cy="9676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82786F">
                      <a:lumMod val="50000"/>
                    </a:srgbClr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Feeding problems of </a:t>
              </a:r>
              <a:r>
                <a:rPr kumimoji="0" lang="en-GB" sz="133" b="0" i="0" u="none" strike="noStrike" kern="1200" cap="none" spc="0" normalizeH="0" baseline="0" noProof="0" err="1">
                  <a:ln>
                    <a:noFill/>
                  </a:ln>
                  <a:solidFill>
                    <a:srgbClr val="82786F">
                      <a:lumMod val="50000"/>
                    </a:srgbClr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newborn</a:t>
              </a:r>
              <a:endParaRPr kumimoji="0" lang="en-GB" sz="133" b="0" i="0" u="none" strike="noStrike" kern="1200" cap="none" spc="0" normalizeH="0" baseline="0" noProof="0">
                <a:ln>
                  <a:noFill/>
                </a:ln>
                <a:solidFill>
                  <a:srgbClr val="82786F">
                    <a:lumMod val="50000"/>
                  </a:srgbClr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F223DD5B-B581-42A4-A33C-8E02CBA535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0934" y="4458493"/>
              <a:ext cx="96359" cy="9676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 err="1">
                  <a:ln>
                    <a:noFill/>
                  </a:ln>
                  <a:solidFill>
                    <a:srgbClr val="E0DED8">
                      <a:lumMod val="10000"/>
                    </a:srgbClr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Newborn</a:t>
              </a: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E0DED8">
                      <a:lumMod val="10000"/>
                    </a:srgbClr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 % body fat &gt;90</a:t>
              </a:r>
              <a:r>
                <a:rPr kumimoji="0" lang="en-GB" sz="133" b="0" i="0" u="none" strike="noStrike" kern="1200" cap="none" spc="0" normalizeH="0" baseline="30000" noProof="0">
                  <a:ln>
                    <a:noFill/>
                  </a:ln>
                  <a:solidFill>
                    <a:srgbClr val="E0DED8">
                      <a:lumMod val="10000"/>
                    </a:srgbClr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th</a:t>
              </a: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E0DED8">
                      <a:lumMod val="10000"/>
                    </a:srgbClr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 percentile</a:t>
              </a: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E86ECFD6-A4F2-4568-967B-0AF5FFDDFE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14788" y="4668513"/>
              <a:ext cx="264500" cy="26450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This is illegible,  I am writing txt so it appears similar to the  original image.</a:t>
              </a: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A45159E3-73B0-459D-AC9E-F8B4852C37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04342" y="4629881"/>
              <a:ext cx="174020" cy="174759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Hyaline membrane disease</a:t>
              </a: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2C201DF-F06D-46B4-A2F1-A378BB3D6D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039" y="4884998"/>
              <a:ext cx="224605" cy="225558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Birth injury (</a:t>
              </a:r>
              <a:r>
                <a:rPr kumimoji="0" lang="en-GB" sz="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inc.</a:t>
              </a: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 to the peripheral nervous system and to the skeleton)</a:t>
              </a: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3D520678-C6CD-4180-B421-BFB6CDD79C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8178" y="4351460"/>
              <a:ext cx="141097" cy="141696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Adverse </a:t>
              </a:r>
              <a:r>
                <a:rPr kumimoji="0" lang="en-GB" sz="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fetal</a:t>
              </a:r>
              <a:r>
                <a:rPr kumimoji="0" lang="en-GB" sz="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 outcomes at delivery</a:t>
              </a: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7E0C7F81-C974-485A-92E4-FA71F8EAC2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5115" y="4868509"/>
              <a:ext cx="325902" cy="325902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Post-delivery wound complications (</a:t>
              </a:r>
              <a:r>
                <a:rPr kumimoji="0" lang="en-GB" sz="14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inc.</a:t>
              </a:r>
              <a:r>
                <a:rPr kumimoji="0" lang="en-GB" sz="14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 C-section wound, wound infection, poor wound healing)</a:t>
              </a: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3D2E1BB9-6E7A-439E-8FBC-FC98055547D0}"/>
              </a:ext>
            </a:extLst>
          </p:cNvPr>
          <p:cNvGrpSpPr/>
          <p:nvPr/>
        </p:nvGrpSpPr>
        <p:grpSpPr>
          <a:xfrm>
            <a:off x="4485870" y="1593140"/>
            <a:ext cx="6468495" cy="4094149"/>
            <a:chOff x="4725580" y="1964668"/>
            <a:chExt cx="6468495" cy="4094149"/>
          </a:xfrm>
          <a:solidFill>
            <a:srgbClr val="EAAB00"/>
          </a:solidFill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9D103FD6-AEA2-4565-80ED-0D8FDCFA0696}"/>
                </a:ext>
              </a:extLst>
            </p:cNvPr>
            <p:cNvGrpSpPr/>
            <p:nvPr/>
          </p:nvGrpSpPr>
          <p:grpSpPr>
            <a:xfrm>
              <a:off x="4725580" y="1964668"/>
              <a:ext cx="6468495" cy="4094149"/>
              <a:chOff x="4725580" y="1964668"/>
              <a:chExt cx="6468495" cy="4094149"/>
            </a:xfrm>
            <a:grpFill/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48354B73-6D76-43C7-9D5F-659F5328F8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22869" y="2567057"/>
                <a:ext cx="168569" cy="168569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Fecal</a:t>
                </a:r>
                <a:r>
                  <a:rPr kumimoji="0" lang="en-GB" sz="133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 / Flatus incontinence</a:t>
                </a:r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31E18939-3898-402A-B72E-F39EF7FA42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0712" y="2425785"/>
                <a:ext cx="103911" cy="103911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EOM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A4184984-C0AE-46F5-B397-1B9358BA5E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70915" y="1964668"/>
                <a:ext cx="174759" cy="174759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Heart transplant mortality</a:t>
                </a: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ED3E5225-60AB-4DCB-B17E-0C0A13C27C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4584" y="2091748"/>
                <a:ext cx="140796" cy="140796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Lung transplant – primary graft dysfunction</a:t>
                </a:r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ED2D2789-11EB-4F46-8AC1-0DB31CD144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62202" y="4038129"/>
                <a:ext cx="178724" cy="17948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Carcinoid </a:t>
                </a:r>
                <a:r>
                  <a:rPr kumimoji="0" lang="en-GB" sz="2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Tumors</a:t>
                </a:r>
                <a:endParaRPr kumimoji="0" lang="en-GB" sz="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26085751-2E1F-4EFF-B7AB-30DE08F2E7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29575" y="4286431"/>
                <a:ext cx="264500" cy="2645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Melanoma</a:t>
                </a: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B464FD08-30E3-4252-8580-BF07487219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97923" y="5357412"/>
                <a:ext cx="98769" cy="9918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Early failure after operative syndesmosis injuries</a:t>
                </a: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7DBC8BA0-6213-4F2F-AF92-7D9D63227B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85448" y="5223591"/>
                <a:ext cx="103473" cy="103911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Higher mortality after burn (BMI&gt;35)</a:t>
                </a: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7C6F57CD-2885-4EF1-BC3A-180602E851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22228" y="5101675"/>
                <a:ext cx="150504" cy="151143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Osteoporotic fracture</a:t>
                </a: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5750263B-34BB-48FB-9E45-1C1DB7E4D2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98035" y="5383639"/>
                <a:ext cx="141097" cy="141696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Humerus</a:t>
                </a: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 fracture / Upper limb fracture</a:t>
                </a: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24BE8412-E9F9-4FD8-A5AB-72C4AC57B6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16934" y="5327215"/>
                <a:ext cx="226714" cy="226714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Reduced life expectancy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EA949D95-3F65-4630-A1BA-A91BA556B0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84933" y="5213884"/>
                <a:ext cx="103473" cy="103911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Higher risk of heat stroke</a:t>
                </a:r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5CB4C1C2-0D41-4216-912C-1ABBE62C1B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16867" y="2715928"/>
                <a:ext cx="259251" cy="259251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Poor Semen Quality 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3B26FF5-3E67-471D-BB0E-9CD37CE589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45101" y="2570389"/>
                <a:ext cx="146071" cy="14669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IVF failure</a:t>
                </a: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CAB14C50-C845-4BE2-840E-05C1CBF422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07944" y="2573513"/>
                <a:ext cx="103911" cy="103911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Sexual dysfunction</a:t>
                </a: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06C3BBD6-7633-4EF0-BD7A-7085322181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54477" y="2710149"/>
                <a:ext cx="99188" cy="9918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Lack of sexual partners</a:t>
                </a: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3BD14E50-9266-43F5-9718-E3CA29E24C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96326" y="3357913"/>
                <a:ext cx="188929" cy="186429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Gallbladder Polyps</a:t>
                </a: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E18384F6-58CC-43FC-8ACE-E257E17D66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99684" y="2212905"/>
                <a:ext cx="108634" cy="108634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Kidney transplant - mortality</a:t>
                </a: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693CA624-4ECE-478C-9FCB-233A054023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52821" y="3249880"/>
                <a:ext cx="141098" cy="141696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Left ventricular dilation</a:t>
                </a: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8F6745C9-0A8A-4CB3-A5F8-6A5D336EFE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87129" y="3252514"/>
                <a:ext cx="233677" cy="233677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Fall</a:t>
                </a: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35C180C7-AF85-4293-B68C-4DF1D98038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88402" y="4917432"/>
                <a:ext cx="263384" cy="2645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Multimorbidity</a:t>
                </a: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99D11F6C-7090-4E89-BDE5-916831F90D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42258" y="5483320"/>
                <a:ext cx="169317" cy="170036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Acne vulgaris</a:t>
                </a:r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6E218B07-4BF7-4D70-A0A5-FF1A68C160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0832" y="4351460"/>
                <a:ext cx="253976" cy="255054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Hiatal Hernia </a:t>
                </a:r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AF1F8071-1C27-470D-88ED-060F2BDAF2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01952" y="5538969"/>
                <a:ext cx="98769" cy="9918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Folliculitis</a:t>
                </a:r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6D37C2A5-4410-4B85-A0D6-7AFC278322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19945" y="5302558"/>
                <a:ext cx="169317" cy="170036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Onychomycosis</a:t>
                </a: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61B25D26-198E-4342-85F5-210AB6B8E4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9087" y="5880725"/>
                <a:ext cx="169317" cy="170036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Hyperhidrosis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55473B01-4B9A-4896-913C-10FBBEA985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05788" y="5410934"/>
                <a:ext cx="94065" cy="94464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Tinea Cruris</a:t>
                </a: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2E57E8ED-FC2A-4D39-B9CA-A9952EFD50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08588" y="5551136"/>
                <a:ext cx="94065" cy="94464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Acrochordons</a:t>
                </a:r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6B24E81C-A40C-40B2-94C1-8583AF5998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28017" y="5482168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Stria</a:t>
                </a: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7CAC49CC-212C-4A29-BAE8-85343400B3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52428" y="5275546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Hirsutism</a:t>
                </a: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5433E63B-89DE-467D-9BB1-876437D8B5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81555" y="5474257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Bacterial Infections</a:t>
                </a: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59D122C4-F0C7-4C67-9388-18A909A6B5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49691" y="5415238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Pyoderma Gangrenosum</a:t>
                </a: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2AE47EF6-80D3-4D69-BABD-400B57ED78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6230" y="5615018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Stria Cutis </a:t>
                </a:r>
                <a:r>
                  <a:rPr kumimoji="0" lang="en-GB" sz="133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Distense</a:t>
                </a:r>
                <a:endPara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100263DA-9428-4120-AE09-990211BB92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42085" y="5761894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Lychen</a:t>
                </a: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 </a:t>
                </a:r>
                <a:r>
                  <a:rPr kumimoji="0" lang="en-GB" sz="14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Sclerosus</a:t>
                </a:r>
                <a:endParaRPr kumimoji="0" lang="en-GB" sz="14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640876FE-02FC-4269-A116-DEC718AAB0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91471" y="5869888"/>
                <a:ext cx="188131" cy="188929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Alopecia</a:t>
                </a: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3564A0B4-0F02-4A16-BE3C-9F08A2609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98364" y="4274236"/>
                <a:ext cx="249273" cy="25033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Diastolic dysfunction</a:t>
                </a: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E4828BEB-DB67-4427-A4F6-9EAA32E963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14738" y="3978044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EBADB7B6-623E-4B0D-851A-75A6572862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47637" y="3861749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Stent thrombosis</a:t>
                </a:r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A18BB8AF-28B1-423D-AA45-EB1EEF6561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07400" y="3531180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Pre-diabetes</a:t>
                </a: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D1B3AA18-9FC5-49A5-BDC3-71B002059F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54474" y="3439114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Anti-phospholipid syndrome</a:t>
                </a:r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8B23CB4A-7C18-43ED-A5B9-4E86419D09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20289" y="3696687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Insulin resistance</a:t>
                </a: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E3A4721A-59A0-4155-BF01-038D18349F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79681" y="3668399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Peripheral artery disease</a:t>
                </a: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5773619-F67A-4A1A-A3BE-2A1C91CFC0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1615" y="4045650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Elevated LDL</a:t>
                </a:r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A98C5AB6-8C83-4824-B04F-9672AC50D5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7455" y="4411262"/>
                <a:ext cx="141097" cy="141696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Postural instability / incomplete recovery step</a:t>
                </a: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5523503B-723F-41B1-A276-FBF381EB8B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14935" y="3617944"/>
                <a:ext cx="349518" cy="34951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Thyroid issues during pregnancy or postpartum</a:t>
                </a: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CDCD04A1-E70C-4F9B-BDC9-EFFCFA0B2E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66722" y="3216816"/>
                <a:ext cx="140222" cy="140222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Plantar Hypertension</a:t>
                </a: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81542FE5-9170-4E74-B917-A05B7A6F1A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37939" y="4295509"/>
                <a:ext cx="141097" cy="141696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Eclampsia</a:t>
                </a: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4EF6D6D7-64FC-401D-BC23-8C730194B6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6469" y="4455470"/>
                <a:ext cx="141097" cy="141696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Neonatal CBS</a:t>
                </a:r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D4FBC94C-BEDA-4218-B6CD-525376742F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16896" y="4245641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polyhydramnios</a:t>
                </a:r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254BF2D7-0FFA-4871-9D59-47C4C86A12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18987" y="3980162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Perianal rupture</a:t>
                </a:r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FEF644FA-CB8B-4713-A8BB-84963129C2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24286" y="4592288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Fetal</a:t>
                </a:r>
                <a:r>
                  <a:rPr kumimoji="0" lang="en-GB" sz="133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 heart rate deceleration</a:t>
                </a:r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CD9019A8-1618-48E7-B4AB-92F1BBAF68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78276" y="4545290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Placental abruption</a:t>
                </a: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FF385AE5-A587-417C-87A7-802DBF02CB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4957" y="4373850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2CFC54DC-36FB-4C3D-B9BD-A8E5F46D8D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80311" y="4269589"/>
                <a:ext cx="96359" cy="9676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Cervical incompetence</a:t>
                </a:r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A9805FD0-BE7F-4D07-98EC-3187C80D90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75445" y="3960746"/>
                <a:ext cx="103911" cy="103911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Prolonged labour</a:t>
                </a:r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93594D95-328A-4BA2-A7E9-B9403AF7E3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60936" y="4025205"/>
                <a:ext cx="103911" cy="103911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Premenstrual syndrome</a:t>
                </a:r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16D6EB73-0E35-45BD-B291-C71BAE6D81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59453" y="4462959"/>
                <a:ext cx="103911" cy="103911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Premature rupture of membrane</a:t>
                </a:r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BA5A63FE-3656-49BF-96FD-719B59C1FE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43318" y="3738823"/>
                <a:ext cx="283393" cy="283393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Miscarriage</a:t>
                </a:r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12A40175-BC31-4C49-8D52-2165F3D06F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13341" y="4089728"/>
                <a:ext cx="141097" cy="141696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Post-epidural hypertension</a:t>
                </a:r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FB002BDB-3816-4D98-B2B9-FF3F94BD9A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01457" y="4950950"/>
                <a:ext cx="174020" cy="174759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Neonatal </a:t>
                </a:r>
                <a:r>
                  <a:rPr kumimoji="0" lang="en-GB" sz="133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hypoglycemia</a:t>
                </a:r>
                <a:r>
                  <a:rPr kumimoji="0" lang="en-GB" sz="133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 / Inc. C-peptide…</a:t>
                </a:r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D0088CEF-FA7A-459A-8D71-32997BE958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22054" y="3923704"/>
                <a:ext cx="224605" cy="225558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Menstrual irregularities</a:t>
                </a: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4C6DA44B-8A82-4F2A-8E64-A18F455DC8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57559" y="4290483"/>
                <a:ext cx="197537" cy="198375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Offspring Obesity</a:t>
                </a:r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E95965F7-6E55-4EB3-BFFB-5C4BB34382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11819" y="4700041"/>
                <a:ext cx="141097" cy="141696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Failed trial of labour</a:t>
                </a:r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BB494A81-801D-4B6B-9498-F56E3D9B5E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24772" y="4535472"/>
                <a:ext cx="141097" cy="141696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Altered breast milk</a:t>
                </a:r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5D83D616-0A22-47D6-8C71-B67FF56682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25580" y="3333333"/>
                <a:ext cx="562063" cy="562063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Congenital abnormality in </a:t>
                </a:r>
                <a:r>
                  <a:rPr kumimoji="0" lang="en-GB" sz="5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newborn</a:t>
                </a:r>
                <a:endParaRPr kumimoji="0" lang="en-GB" sz="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D8DC5E7D-D266-4A69-826B-94EF32881664}"/>
                  </a:ext>
                </a:extLst>
              </p:cNvPr>
              <p:cNvSpPr/>
              <p:nvPr/>
            </p:nvSpPr>
            <p:spPr>
              <a:xfrm>
                <a:off x="5581692" y="4348653"/>
                <a:ext cx="271228" cy="13542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Epidural 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analgesia</a:t>
                </a:r>
              </a:p>
            </p:txBody>
          </p:sp>
        </p:grp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64B6FDA2-FCC9-4431-A9AE-04B24DBFE230}"/>
                </a:ext>
              </a:extLst>
            </p:cNvPr>
            <p:cNvSpPr/>
            <p:nvPr/>
          </p:nvSpPr>
          <p:spPr>
            <a:xfrm>
              <a:off x="7819484" y="3954669"/>
              <a:ext cx="282450" cy="1332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Renal </a:t>
              </a:r>
              <a:b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</a:br>
              <a:r>
                <a:rPr kumimoji="0" lang="en-GB" sz="1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impairment</a:t>
              </a: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E4B60407-6274-453F-B173-D8BBBE6E5D74}"/>
              </a:ext>
            </a:extLst>
          </p:cNvPr>
          <p:cNvGrpSpPr/>
          <p:nvPr/>
        </p:nvGrpSpPr>
        <p:grpSpPr>
          <a:xfrm>
            <a:off x="527814" y="2938101"/>
            <a:ext cx="2970296" cy="556483"/>
            <a:chOff x="238587" y="2189351"/>
            <a:chExt cx="2227722" cy="417362"/>
          </a:xfrm>
        </p:grpSpPr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446C0D94-75E5-4AE3-BC5F-86624DDE29CD}"/>
                </a:ext>
              </a:extLst>
            </p:cNvPr>
            <p:cNvGrpSpPr/>
            <p:nvPr/>
          </p:nvGrpSpPr>
          <p:grpSpPr>
            <a:xfrm>
              <a:off x="238587" y="2189351"/>
              <a:ext cx="2227722" cy="417362"/>
              <a:chOff x="318115" y="2919136"/>
              <a:chExt cx="2970296" cy="556482"/>
            </a:xfrm>
          </p:grpSpPr>
          <p:pic>
            <p:nvPicPr>
              <p:cNvPr id="253" name="Picture 252">
                <a:extLst>
                  <a:ext uri="{FF2B5EF4-FFF2-40B4-BE49-F238E27FC236}">
                    <a16:creationId xmlns:a16="http://schemas.microsoft.com/office/drawing/2014/main" id="{DC1BFBCD-1925-4BF8-A2D0-A172DE11FD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80269" b="1301"/>
              <a:stretch/>
            </p:blipFill>
            <p:spPr>
              <a:xfrm>
                <a:off x="452411" y="2919136"/>
                <a:ext cx="2761727" cy="256174"/>
              </a:xfrm>
              <a:prstGeom prst="rect">
                <a:avLst/>
              </a:prstGeom>
            </p:spPr>
          </p:pic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126FEB83-0E48-4252-98FD-B938F8D41002}"/>
                  </a:ext>
                </a:extLst>
              </p:cNvPr>
              <p:cNvSpPr txBox="1"/>
              <p:nvPr/>
            </p:nvSpPr>
            <p:spPr>
              <a:xfrm>
                <a:off x="318115" y="3229398"/>
                <a:ext cx="2970296" cy="246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1" u="none" strike="noStrike" kern="120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Arial" charset="0"/>
                  </a:rPr>
                  <a:t>Size of circle reflects number of articles </a:t>
                </a:r>
              </a:p>
            </p:txBody>
          </p:sp>
        </p:grp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826A17BE-5659-4385-98DB-E8CCAEC36829}"/>
                </a:ext>
              </a:extLst>
            </p:cNvPr>
            <p:cNvSpPr/>
            <p:nvPr/>
          </p:nvSpPr>
          <p:spPr>
            <a:xfrm>
              <a:off x="339309" y="2190750"/>
              <a:ext cx="270292" cy="182974"/>
            </a:xfrm>
            <a:prstGeom prst="rect">
              <a:avLst/>
            </a:prstGeom>
            <a:solidFill>
              <a:srgbClr val="E0DED8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DDA905F0-76F5-4FBB-9F38-4A1CA40A3D34}"/>
              </a:ext>
            </a:extLst>
          </p:cNvPr>
          <p:cNvGrpSpPr/>
          <p:nvPr/>
        </p:nvGrpSpPr>
        <p:grpSpPr>
          <a:xfrm>
            <a:off x="662110" y="2633362"/>
            <a:ext cx="2761728" cy="256175"/>
            <a:chOff x="339309" y="1960797"/>
            <a:chExt cx="2071296" cy="192131"/>
          </a:xfrm>
        </p:grpSpPr>
        <p:pic>
          <p:nvPicPr>
            <p:cNvPr id="256" name="Picture 255">
              <a:extLst>
                <a:ext uri="{FF2B5EF4-FFF2-40B4-BE49-F238E27FC236}">
                  <a16:creationId xmlns:a16="http://schemas.microsoft.com/office/drawing/2014/main" id="{E6A6432F-0124-4A88-8367-EDF51399F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2095" b="19475"/>
            <a:stretch/>
          </p:blipFill>
          <p:spPr>
            <a:xfrm>
              <a:off x="339310" y="1960797"/>
              <a:ext cx="2071295" cy="192131"/>
            </a:xfrm>
            <a:prstGeom prst="rect">
              <a:avLst/>
            </a:prstGeom>
          </p:spPr>
        </p:pic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9DBC265C-EF0E-4BE6-9883-F92B45AE812B}"/>
                </a:ext>
              </a:extLst>
            </p:cNvPr>
            <p:cNvSpPr/>
            <p:nvPr/>
          </p:nvSpPr>
          <p:spPr>
            <a:xfrm>
              <a:off x="339309" y="1962150"/>
              <a:ext cx="270292" cy="182974"/>
            </a:xfrm>
            <a:prstGeom prst="rect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604FF0BD-39A8-4AE1-91BA-7D46FD892DB4}"/>
              </a:ext>
            </a:extLst>
          </p:cNvPr>
          <p:cNvGrpSpPr/>
          <p:nvPr/>
        </p:nvGrpSpPr>
        <p:grpSpPr>
          <a:xfrm>
            <a:off x="662110" y="2328622"/>
            <a:ext cx="2761728" cy="256175"/>
            <a:chOff x="339309" y="1732242"/>
            <a:chExt cx="2071296" cy="192131"/>
          </a:xfrm>
        </p:grpSpPr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97DE7930-D225-41CB-A475-1DD6BA168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4689" b="36881"/>
            <a:stretch/>
          </p:blipFill>
          <p:spPr>
            <a:xfrm>
              <a:off x="339310" y="1732242"/>
              <a:ext cx="2071295" cy="192131"/>
            </a:xfrm>
            <a:prstGeom prst="rect">
              <a:avLst/>
            </a:prstGeom>
          </p:spPr>
        </p:pic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066B0E81-2365-4A18-89A3-26200D82F307}"/>
                </a:ext>
              </a:extLst>
            </p:cNvPr>
            <p:cNvSpPr/>
            <p:nvPr/>
          </p:nvSpPr>
          <p:spPr>
            <a:xfrm>
              <a:off x="339309" y="1736725"/>
              <a:ext cx="270292" cy="182974"/>
            </a:xfrm>
            <a:prstGeom prst="rect">
              <a:avLst/>
            </a:prstGeom>
            <a:solidFill>
              <a:srgbClr val="3B97D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95A8713B-7D14-4155-B34D-F853B2598BF0}"/>
              </a:ext>
            </a:extLst>
          </p:cNvPr>
          <p:cNvGrpSpPr/>
          <p:nvPr/>
        </p:nvGrpSpPr>
        <p:grpSpPr>
          <a:xfrm>
            <a:off x="662110" y="2023882"/>
            <a:ext cx="2761728" cy="256175"/>
            <a:chOff x="339309" y="1503687"/>
            <a:chExt cx="2071296" cy="192131"/>
          </a:xfrm>
        </p:grpSpPr>
        <p:pic>
          <p:nvPicPr>
            <p:cNvPr id="262" name="Picture 261">
              <a:extLst>
                <a:ext uri="{FF2B5EF4-FFF2-40B4-BE49-F238E27FC236}">
                  <a16:creationId xmlns:a16="http://schemas.microsoft.com/office/drawing/2014/main" id="{58E1F80B-B7B0-4F03-871B-E39B5E4FA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6771" b="54799"/>
            <a:stretch/>
          </p:blipFill>
          <p:spPr>
            <a:xfrm>
              <a:off x="339310" y="1503687"/>
              <a:ext cx="2071295" cy="192131"/>
            </a:xfrm>
            <a:prstGeom prst="rect">
              <a:avLst/>
            </a:prstGeom>
          </p:spPr>
        </p:pic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7A4688AE-A532-4CFA-A550-93E8606DF7DB}"/>
                </a:ext>
              </a:extLst>
            </p:cNvPr>
            <p:cNvSpPr/>
            <p:nvPr/>
          </p:nvSpPr>
          <p:spPr>
            <a:xfrm>
              <a:off x="339309" y="1508265"/>
              <a:ext cx="270292" cy="182974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582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465090-6E12-0475-E725-A7660EB1F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44" y="3185521"/>
            <a:ext cx="10905066" cy="3367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53735E-5678-77FF-8BBF-D7C74DD21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57" y="-219037"/>
            <a:ext cx="4375230" cy="3404558"/>
          </a:xfrm>
          <a:prstGeom prst="rect">
            <a:avLst/>
          </a:prstGeom>
        </p:spPr>
      </p:pic>
      <p:sp>
        <p:nvSpPr>
          <p:cNvPr id="2" name="AutoShape 2" descr="Bandiera Italia 150x90 cm 8712364621570">
            <a:extLst>
              <a:ext uri="{FF2B5EF4-FFF2-40B4-BE49-F238E27FC236}">
                <a16:creationId xmlns:a16="http://schemas.microsoft.com/office/drawing/2014/main" id="{BFD56988-27A3-9EF6-601E-0DCAB41246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13A39-B378-44E5-DA57-652E7D83D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0"/>
            <a:ext cx="2387320" cy="310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96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939D4D9-CCCF-B831-0889-4C9C4A619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928" y="0"/>
            <a:ext cx="8256143" cy="685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6046DD-E766-DAAF-0F9F-CAE72A81ECFF}"/>
              </a:ext>
            </a:extLst>
          </p:cNvPr>
          <p:cNvSpPr txBox="1"/>
          <p:nvPr/>
        </p:nvSpPr>
        <p:spPr>
          <a:xfrm>
            <a:off x="0" y="6488668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Obesity Reports (2023) 12:514–527</a:t>
            </a: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C4961C-142A-E0C4-32DA-8FCEA93E4163}"/>
              </a:ext>
            </a:extLst>
          </p:cNvPr>
          <p:cNvSpPr/>
          <p:nvPr/>
        </p:nvSpPr>
        <p:spPr>
          <a:xfrm>
            <a:off x="3233057" y="685800"/>
            <a:ext cx="337457" cy="2612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8511F2-DA7B-56BA-69AA-1EFDC515DD5D}"/>
              </a:ext>
            </a:extLst>
          </p:cNvPr>
          <p:cNvSpPr/>
          <p:nvPr/>
        </p:nvSpPr>
        <p:spPr>
          <a:xfrm>
            <a:off x="4689617" y="718456"/>
            <a:ext cx="666154" cy="2612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CC18F1-6691-36AF-4992-ABA68CFBBD65}"/>
              </a:ext>
            </a:extLst>
          </p:cNvPr>
          <p:cNvSpPr/>
          <p:nvPr/>
        </p:nvSpPr>
        <p:spPr>
          <a:xfrm>
            <a:off x="6483635" y="718456"/>
            <a:ext cx="562482" cy="2612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D711D3-D75F-BD71-D645-5FA4A5921F2A}"/>
              </a:ext>
            </a:extLst>
          </p:cNvPr>
          <p:cNvSpPr/>
          <p:nvPr/>
        </p:nvSpPr>
        <p:spPr>
          <a:xfrm>
            <a:off x="8300359" y="674914"/>
            <a:ext cx="669470" cy="2612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74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97C14D1-8C86-C6C0-A89F-ED3E0B783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19" y="0"/>
            <a:ext cx="10537762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FE60BFA-A731-1A4D-9E43-0BE26A405E23}"/>
              </a:ext>
            </a:extLst>
          </p:cNvPr>
          <p:cNvSpPr txBox="1"/>
          <p:nvPr/>
        </p:nvSpPr>
        <p:spPr>
          <a:xfrm>
            <a:off x="8315652" y="133066"/>
            <a:ext cx="60984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u="none" strike="noStrike" baseline="0" dirty="0">
                <a:solidFill>
                  <a:srgbClr val="0A80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 Epidemiology 87 (2023) 102468</a:t>
            </a:r>
          </a:p>
        </p:txBody>
      </p:sp>
    </p:spTree>
    <p:extLst>
      <p:ext uri="{BB962C8B-B14F-4D97-AF65-F5344CB8AC3E}">
        <p14:creationId xmlns:p14="http://schemas.microsoft.com/office/powerpoint/2010/main" val="670397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B20179-E24B-D932-4199-86B737392292}"/>
              </a:ext>
            </a:extLst>
          </p:cNvPr>
          <p:cNvSpPr txBox="1"/>
          <p:nvPr/>
        </p:nvSpPr>
        <p:spPr>
          <a:xfrm>
            <a:off x="2522825" y="5973719"/>
            <a:ext cx="71433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RICADUTE ECONOMICHE</a:t>
            </a:r>
          </a:p>
        </p:txBody>
      </p:sp>
      <p:pic>
        <p:nvPicPr>
          <p:cNvPr id="3" name="Picture 2" descr="Il costo Sociale dell'Obesità">
            <a:extLst>
              <a:ext uri="{FF2B5EF4-FFF2-40B4-BE49-F238E27FC236}">
                <a16:creationId xmlns:a16="http://schemas.microsoft.com/office/drawing/2014/main" id="{EFEA50CD-5646-657E-0C7C-7D0E5DB94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0" r="1" b="2247"/>
          <a:stretch/>
        </p:blipFill>
        <p:spPr bwMode="auto">
          <a:xfrm>
            <a:off x="576113" y="114840"/>
            <a:ext cx="11036726" cy="5869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5425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DCC0CFC-C0CD-E947-82B2-D0D78A6F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09" y="0"/>
            <a:ext cx="10429781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BE0E65-AF3E-FA6D-7A75-9BF7004235BC}"/>
              </a:ext>
            </a:extLst>
          </p:cNvPr>
          <p:cNvSpPr txBox="1"/>
          <p:nvPr/>
        </p:nvSpPr>
        <p:spPr>
          <a:xfrm>
            <a:off x="6523892" y="0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Okunogbe</a:t>
            </a:r>
            <a:r>
              <a:rPr lang="en-US" sz="18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1800" b="0" i="1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8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0" i="1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BMJ Global Health </a:t>
            </a:r>
            <a:r>
              <a:rPr lang="en-US" sz="18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2021;6:e006351</a:t>
            </a: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355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8384D63-8A8B-39B1-E6F8-4CE144386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32" y="492071"/>
            <a:ext cx="11003536" cy="587385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02AA3E-3E3E-9300-655C-38D42CBAEC36}"/>
              </a:ext>
            </a:extLst>
          </p:cNvPr>
          <p:cNvSpPr txBox="1"/>
          <p:nvPr/>
        </p:nvSpPr>
        <p:spPr>
          <a:xfrm>
            <a:off x="6523892" y="0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Okunogbe</a:t>
            </a:r>
            <a:r>
              <a:rPr lang="en-US" sz="18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1800" b="0" i="1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8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0" i="1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BMJ Global Health </a:t>
            </a:r>
            <a:r>
              <a:rPr lang="en-US" sz="18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2021;6:e006351</a:t>
            </a: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94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00751AA-DEB9-5001-05CA-E3DADACCA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32" y="492071"/>
            <a:ext cx="11003536" cy="587385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7C13CF-F160-6375-3338-E0622173940F}"/>
              </a:ext>
            </a:extLst>
          </p:cNvPr>
          <p:cNvSpPr txBox="1"/>
          <p:nvPr/>
        </p:nvSpPr>
        <p:spPr>
          <a:xfrm>
            <a:off x="6523892" y="0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Okunogbe</a:t>
            </a:r>
            <a:r>
              <a:rPr lang="en-US" sz="18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1800" b="0" i="1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8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0" i="1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BMJ Global Health </a:t>
            </a:r>
            <a:r>
              <a:rPr lang="en-US" sz="18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2021;6:e006351</a:t>
            </a: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68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72856E9-E043-6573-D97E-CE97AF008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936" y="142875"/>
            <a:ext cx="2857500" cy="32861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FFC379-E376-6FFE-7751-ABF193CC6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1877"/>
            <a:ext cx="12121968" cy="3286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A4A2E3-47DB-26F4-2CE8-A7410916E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156"/>
            <a:ext cx="9173936" cy="21837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505D03-E748-AEB6-D668-3B074626C8F0}"/>
              </a:ext>
            </a:extLst>
          </p:cNvPr>
          <p:cNvSpPr txBox="1"/>
          <p:nvPr/>
        </p:nvSpPr>
        <p:spPr>
          <a:xfrm>
            <a:off x="0" y="2214160"/>
            <a:ext cx="7018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ORGANIZZAZIONE PER LA COOPERAZIONE E LO SVILUPPO ECONOMICO</a:t>
            </a:r>
          </a:p>
        </p:txBody>
      </p:sp>
    </p:spTree>
    <p:extLst>
      <p:ext uri="{BB962C8B-B14F-4D97-AF65-F5344CB8AC3E}">
        <p14:creationId xmlns:p14="http://schemas.microsoft.com/office/powerpoint/2010/main" val="3821726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20F807-528D-657B-BA7A-F2DAC6A3E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06544" cy="3889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8CA627-9E2C-7E9B-B4E5-2E276EA08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287" y="3786351"/>
            <a:ext cx="5475514" cy="304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54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Immagine che contiene persona, abbigliamento, interni&#10;&#10;Descrizione generata con affidabilità molto elevata">
            <a:extLst>
              <a:ext uri="{FF2B5EF4-FFF2-40B4-BE49-F238E27FC236}">
                <a16:creationId xmlns:a16="http://schemas.microsoft.com/office/drawing/2014/main" id="{E8A8CB6D-B0F9-4A4F-B15E-E326B3D356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08"/>
          <a:stretch/>
        </p:blipFill>
        <p:spPr>
          <a:xfrm rot="5400000">
            <a:off x="3928177" y="-1405821"/>
            <a:ext cx="6858000" cy="96696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B1F859A8-DB42-CEA6-DC6D-4274CB5CB98C}"/>
              </a:ext>
            </a:extLst>
          </p:cNvPr>
          <p:cNvSpPr txBox="1"/>
          <p:nvPr/>
        </p:nvSpPr>
        <p:spPr>
          <a:xfrm>
            <a:off x="-5" y="0"/>
            <a:ext cx="7390263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costi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legati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a NON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intraprendere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azioni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contro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l’obesità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enormi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e non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giustificati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L’epidemia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obesità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è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complessa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e non ha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soluzioni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semplici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soluzioni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intraprendere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devono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tenere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conto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disparità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socio-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demografiche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singola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azione (es.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tassa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sul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junk food,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sussidi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incoraggiare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l’esercizio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) non è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sufficiente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È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necessario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attuare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politiche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prevenzione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livello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intere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comunità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(e non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selettive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C19E8C-8786-52C4-186B-E33AF7166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367" y="4955722"/>
            <a:ext cx="3057525" cy="1714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84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76E778-AD2E-2C1E-9FFE-BE260E703C15}"/>
              </a:ext>
            </a:extLst>
          </p:cNvPr>
          <p:cNvSpPr txBox="1"/>
          <p:nvPr/>
        </p:nvSpPr>
        <p:spPr>
          <a:xfrm>
            <a:off x="-76202" y="0"/>
            <a:ext cx="350520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Shaker2Lancet-Bold"/>
              </a:rPr>
              <a:t>Worldwide trends in underweight and obesity from 1990 to 2022: a pooled analysis of 3663 population representative</a:t>
            </a:r>
            <a:r>
              <a:rPr lang="en-US" b="1" dirty="0">
                <a:solidFill>
                  <a:srgbClr val="000000"/>
                </a:solidFill>
                <a:latin typeface="Shaker2Lancet-Bold"/>
              </a:rPr>
              <a:t>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Shaker2Lancet-Bold"/>
              </a:rPr>
              <a:t>studies with 222 million children, </a:t>
            </a:r>
            <a:r>
              <a:rPr lang="it-IT" sz="1800" b="1" i="0" u="none" strike="noStrike" baseline="0" dirty="0" err="1">
                <a:solidFill>
                  <a:srgbClr val="000000"/>
                </a:solidFill>
                <a:latin typeface="Shaker2Lancet-Bold"/>
              </a:rPr>
              <a:t>adolescents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Shaker2Lancet-Bold"/>
              </a:rPr>
              <a:t>, and </a:t>
            </a:r>
            <a:r>
              <a:rPr lang="it-IT" sz="1800" b="1" i="0" u="none" strike="noStrike" baseline="0" dirty="0" err="1">
                <a:solidFill>
                  <a:srgbClr val="000000"/>
                </a:solidFill>
                <a:latin typeface="Shaker2Lancet-Bold"/>
              </a:rPr>
              <a:t>adults</a:t>
            </a:r>
            <a:endParaRPr lang="it-IT" sz="1800" b="1" i="0" u="none" strike="noStrike" baseline="0" dirty="0">
              <a:solidFill>
                <a:srgbClr val="000000"/>
              </a:solidFill>
              <a:latin typeface="Shaker2Lancet-Bold"/>
            </a:endParaRPr>
          </a:p>
          <a:p>
            <a:pPr algn="l"/>
            <a:r>
              <a:rPr lang="en-US" sz="800" b="0" i="1" u="none" strike="noStrike" baseline="0" dirty="0">
                <a:solidFill>
                  <a:srgbClr val="B60014"/>
                </a:solidFill>
                <a:latin typeface="Shaker2Lancet-Italic"/>
              </a:rPr>
              <a:t>NCD Risk Factor Collaboration (NCD-</a:t>
            </a:r>
            <a:r>
              <a:rPr lang="en-US" sz="800" b="0" i="1" u="none" strike="noStrike" baseline="0" dirty="0" err="1">
                <a:solidFill>
                  <a:srgbClr val="B60014"/>
                </a:solidFill>
                <a:latin typeface="Shaker2Lancet-Italic"/>
              </a:rPr>
              <a:t>RisC</a:t>
            </a:r>
            <a:r>
              <a:rPr lang="en-US" sz="800" b="0" i="1" u="none" strike="noStrike" baseline="0" dirty="0">
                <a:solidFill>
                  <a:srgbClr val="B60014"/>
                </a:solidFill>
                <a:latin typeface="Shaker2Lancet-Italic"/>
              </a:rPr>
              <a:t>)*</a:t>
            </a:r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96E059-59B4-5416-8882-8AE30C3EA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7437"/>
            <a:ext cx="1203767" cy="60384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084B781-578E-2534-EE98-A52105F8A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8" y="3429000"/>
            <a:ext cx="2525486" cy="252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34BD3B-CFF4-D8E0-74DE-0AC10B6B7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321" y="938718"/>
            <a:ext cx="8970679" cy="5298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1224D1-01B0-C522-103C-751A7AB8BBF9}"/>
              </a:ext>
            </a:extLst>
          </p:cNvPr>
          <p:cNvSpPr txBox="1"/>
          <p:nvPr/>
        </p:nvSpPr>
        <p:spPr>
          <a:xfrm>
            <a:off x="4988735" y="448155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1990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8C79B-44F3-71BF-80EE-8F65EA6B129B}"/>
              </a:ext>
            </a:extLst>
          </p:cNvPr>
          <p:cNvSpPr txBox="1"/>
          <p:nvPr/>
        </p:nvSpPr>
        <p:spPr>
          <a:xfrm>
            <a:off x="9462764" y="448155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025478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B2FCD-FFB9-68A5-05FD-EB83E8A9A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62" y="643466"/>
            <a:ext cx="10055476" cy="557106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BFFDED-1042-0CCB-5E21-5AA0556B4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47" y="220436"/>
            <a:ext cx="14668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C2D0BE-EB20-B624-86D4-FE2C0558C930}"/>
              </a:ext>
            </a:extLst>
          </p:cNvPr>
          <p:cNvSpPr txBox="1"/>
          <p:nvPr/>
        </p:nvSpPr>
        <p:spPr>
          <a:xfrm>
            <a:off x="3029307" y="381856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1990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59E3A4-5E3C-A35C-F553-ECA7DE3B8457}"/>
              </a:ext>
            </a:extLst>
          </p:cNvPr>
          <p:cNvSpPr txBox="1"/>
          <p:nvPr/>
        </p:nvSpPr>
        <p:spPr>
          <a:xfrm>
            <a:off x="8247060" y="381856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5585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9AEF70-C204-4214-A06C-E20DDC035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Obesity Is a Serious Chronic Disease</a:t>
            </a:r>
            <a:br>
              <a:rPr lang="en-US"/>
            </a:br>
            <a:r>
              <a:rPr lang="en-US" i="1"/>
              <a:t>Alarming Facts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EC6E9-C151-4998-B3AC-245A3C2AB0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76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7E3BE20-3261-6216-DF19-96957BD93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598" y="643466"/>
            <a:ext cx="8838803" cy="557106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BB9E82F-9EC2-8CDA-9BB1-7194B94AE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20" y="238157"/>
            <a:ext cx="2605445" cy="40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38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DC24CB0-F705-D121-2C51-6090886B5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49" y="643466"/>
            <a:ext cx="10843901" cy="557106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9AD0F33-3054-FA05-3293-D50E0512B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20" y="238157"/>
            <a:ext cx="2605445" cy="40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21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1D8FA05-891E-3642-797D-99C17BA7C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180831"/>
            <a:ext cx="10905066" cy="316689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AA50013-83C3-9526-FD0C-DF011D8FE859}"/>
              </a:ext>
            </a:extLst>
          </p:cNvPr>
          <p:cNvSpPr txBox="1"/>
          <p:nvPr/>
        </p:nvSpPr>
        <p:spPr>
          <a:xfrm>
            <a:off x="235633" y="204374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BMJ Open 2023;13:e071295.</a:t>
            </a:r>
            <a:endParaRPr lang="it-I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D5D83BA-A395-7406-B274-9154B5FFA273}"/>
              </a:ext>
            </a:extLst>
          </p:cNvPr>
          <p:cNvSpPr txBox="1"/>
          <p:nvPr/>
        </p:nvSpPr>
        <p:spPr>
          <a:xfrm>
            <a:off x="3672840" y="9299"/>
            <a:ext cx="82835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rgbClr val="41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trends in obesity defined by the relative fat mass (RFM) index among adults in the United States from 1999 to </a:t>
            </a:r>
            <a:r>
              <a:rPr lang="it-IT" sz="2400" b="1" i="0" u="none" strike="noStrike" baseline="0" dirty="0">
                <a:solidFill>
                  <a:srgbClr val="41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2020: a </a:t>
            </a:r>
            <a:r>
              <a:rPr lang="it-IT" sz="2400" b="1" i="0" u="none" strike="noStrike" baseline="0" dirty="0" err="1">
                <a:solidFill>
                  <a:srgbClr val="41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population-based</a:t>
            </a:r>
            <a:r>
              <a:rPr lang="it-IT" sz="2400" b="1" dirty="0">
                <a:solidFill>
                  <a:srgbClr val="41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0" u="none" strike="noStrike" baseline="0" dirty="0">
                <a:solidFill>
                  <a:srgbClr val="41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4444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7747</TotalTime>
  <Words>1532</Words>
  <Application>Microsoft Office PowerPoint</Application>
  <PresentationFormat>Widescreen</PresentationFormat>
  <Paragraphs>443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Apis For Office</vt:lpstr>
      <vt:lpstr>Aptos</vt:lpstr>
      <vt:lpstr>Arial</vt:lpstr>
      <vt:lpstr>Calibri</vt:lpstr>
      <vt:lpstr>Calibri Light</vt:lpstr>
      <vt:lpstr>GlosaMath-Bold</vt:lpstr>
      <vt:lpstr>GlosaMath-Roman</vt:lpstr>
      <vt:lpstr>Helvetica</vt:lpstr>
      <vt:lpstr>Helvetica-Oblique</vt:lpstr>
      <vt:lpstr>Lato-Italic</vt:lpstr>
      <vt:lpstr>Lato-Regular</vt:lpstr>
      <vt:lpstr>Shaker2Lancet-Bold</vt:lpstr>
      <vt:lpstr>Shaker2Lancet-Italic</vt:lpstr>
      <vt:lpstr>STIXGeneral-Regular</vt:lpstr>
      <vt:lpstr>Wingdings</vt:lpstr>
      <vt:lpstr>Tema di Office</vt:lpstr>
      <vt:lpstr>I numeri dell’obesità oggi e le ricadute socio-sanitarie</vt:lpstr>
      <vt:lpstr>PowerPoint Presentation</vt:lpstr>
      <vt:lpstr>PowerPoint Presentation</vt:lpstr>
      <vt:lpstr>PowerPoint Presentation</vt:lpstr>
      <vt:lpstr>PowerPoint Presentation</vt:lpstr>
      <vt:lpstr>Obesity Is a Serious Chronic Disease Alarming Facts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Obesity is associated with multiple complications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Simona Bo</dc:creator>
  <cp:lastModifiedBy>Simona Bo</cp:lastModifiedBy>
  <cp:revision>130</cp:revision>
  <dcterms:created xsi:type="dcterms:W3CDTF">2023-12-20T20:28:28Z</dcterms:created>
  <dcterms:modified xsi:type="dcterms:W3CDTF">2024-03-21T19:23:54Z</dcterms:modified>
</cp:coreProperties>
</file>